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63" r:id="rId3"/>
    <p:sldId id="259" r:id="rId4"/>
    <p:sldId id="257" r:id="rId5"/>
    <p:sldId id="260" r:id="rId6"/>
    <p:sldId id="273" r:id="rId7"/>
    <p:sldId id="272" r:id="rId8"/>
    <p:sldId id="274" r:id="rId9"/>
    <p:sldId id="275" r:id="rId10"/>
    <p:sldId id="262" r:id="rId11"/>
    <p:sldId id="261" r:id="rId12"/>
    <p:sldId id="264" r:id="rId13"/>
    <p:sldId id="266" r:id="rId14"/>
    <p:sldId id="265" r:id="rId15"/>
  </p:sldIdLst>
  <p:sldSz cx="12192000" cy="6858000"/>
  <p:notesSz cx="6799263" cy="9929813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36" autoAdjust="0"/>
    <p:restoredTop sz="94660"/>
  </p:normalViewPr>
  <p:slideViewPr>
    <p:cSldViewPr snapToGrid="0">
      <p:cViewPr varScale="1">
        <p:scale>
          <a:sx n="83" d="100"/>
          <a:sy n="83" d="100"/>
        </p:scale>
        <p:origin x="48" y="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609EBAE-8A3C-B2F3-C42A-593FF60D03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9267ED2D-7D6F-90C3-584A-15E65A0F74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3D2F17DF-E3D7-D912-A0D2-5E9D611C60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8F3C2-B567-4455-85BA-0D53A1961445}" type="datetimeFigureOut">
              <a:rPr lang="pl-PL" smtClean="0"/>
              <a:t>01.12.2022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B039AFFB-5FDD-1391-7EA0-44BD6D810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C468B846-3609-57C9-D367-05ACB9A17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8C51C-5E5D-4A6F-84AC-D04302587DC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470968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02E3BD0-DFC3-FCF5-DFC2-525A4BB3E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2E6103F0-F8EB-66CC-4323-1084F269B4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2F0A83A2-150A-CAB6-2E7A-1B24B6F978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8F3C2-B567-4455-85BA-0D53A1961445}" type="datetimeFigureOut">
              <a:rPr lang="pl-PL" smtClean="0"/>
              <a:t>01.12.2022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9C9192F3-DC10-F14B-C365-FA540D617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F9CF55C2-302A-4C8A-1D67-29825CF573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8C51C-5E5D-4A6F-84AC-D04302587DC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351059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2D76A4C4-8613-2F4F-D8FE-DFB70BFA798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3CDDE277-F490-E633-5023-F156648131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3B6AD8C6-5B85-9AFF-170D-8B8373AAD5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8F3C2-B567-4455-85BA-0D53A1961445}" type="datetimeFigureOut">
              <a:rPr lang="pl-PL" smtClean="0"/>
              <a:t>01.12.2022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997C515C-69E4-EC35-C3BD-1062A3C01D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BCF2E9CB-4084-9C77-C8A6-CA736BB1C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8C51C-5E5D-4A6F-84AC-D04302587DC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71049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261A7B1-D14A-C3C4-39FF-2871B52B6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B250064-EA31-0D1C-D8CF-7B47451BDD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8916EFAC-DA82-DAEE-2BA1-BDA7D92D27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8F3C2-B567-4455-85BA-0D53A1961445}" type="datetimeFigureOut">
              <a:rPr lang="pl-PL" smtClean="0"/>
              <a:t>01.12.2022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BBB479DE-8C4D-ECA7-3181-F5FD3F381D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1C29E1F3-4361-778A-48C3-87F7BD8467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8C51C-5E5D-4A6F-84AC-D04302587DC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31641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1A83429-1805-4B3A-96F7-157445CBAB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34EDA59D-AD9E-F55E-B4AB-5C621C9CC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BE85F589-BDFA-AD29-185D-54E085CEE4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8F3C2-B567-4455-85BA-0D53A1961445}" type="datetimeFigureOut">
              <a:rPr lang="pl-PL" smtClean="0"/>
              <a:t>01.12.2022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DA6F4AF2-6803-E041-2A6E-9AF2D4AB7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72F35D6B-5F8E-7807-B5E8-F4D6AE930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8C51C-5E5D-4A6F-84AC-D04302587DC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757762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7740D70-F803-71DC-7506-9F8E9B6162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ED33BB1-FF3F-23BB-2ABA-00F3ACCD12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4726B78B-5D3F-5537-E232-29601A6007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262456B0-FA64-135B-7FAB-A827164BD3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8F3C2-B567-4455-85BA-0D53A1961445}" type="datetimeFigureOut">
              <a:rPr lang="pl-PL" smtClean="0"/>
              <a:t>01.12.2022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9BCF3BCF-88BB-754A-51B1-328B62B88A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0B1222A9-93BE-A5BF-D9AF-730098D85D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8C51C-5E5D-4A6F-84AC-D04302587DC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98053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0273538-8CDE-E1F9-2188-55430332F1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6A6D7555-B7AF-D5BC-5340-DFDAB47482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5169CF7E-1820-1FE9-16D4-A9FA18F03D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B322A0F4-AEA6-587C-2BC7-BC5D7C81C9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8B1CBCD5-05E6-8DDF-90D8-27D6F23F70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8A731D41-1ABF-62F8-76DD-881EDA524A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8F3C2-B567-4455-85BA-0D53A1961445}" type="datetimeFigureOut">
              <a:rPr lang="pl-PL" smtClean="0"/>
              <a:t>01.12.2022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58CA91B8-4B39-E80B-AEAE-CA1E15364C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34661979-085A-87A4-FAFE-9D835A1E63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8C51C-5E5D-4A6F-84AC-D04302587DC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28411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EA68B61-C1C6-DBAD-607F-B3F617441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32611A76-73F7-8E0F-4786-7D2B63440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8F3C2-B567-4455-85BA-0D53A1961445}" type="datetimeFigureOut">
              <a:rPr lang="pl-PL" smtClean="0"/>
              <a:t>01.12.2022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78333656-CAA7-AFE9-9A54-B40A1A9B6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117EEF05-5CF2-3CF0-DD4B-18F560E80B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8C51C-5E5D-4A6F-84AC-D04302587DC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53651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4A0F4BAE-BC86-F780-F246-428A054927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8F3C2-B567-4455-85BA-0D53A1961445}" type="datetimeFigureOut">
              <a:rPr lang="pl-PL" smtClean="0"/>
              <a:t>01.12.2022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BAA63B76-9CF3-12D4-C155-F130FC47E4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ADC85018-9AD6-6286-8BC9-6EFF886CF3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8C51C-5E5D-4A6F-84AC-D04302587DC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28807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8A24673-D23A-52C2-1902-8348B25DF0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B6A88B8-59F8-C213-1A1F-5AEB032791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8FB19E20-B0C7-23C1-01AF-778A8A4D6C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1EB69E8B-0B14-BF77-5884-83B7644365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8F3C2-B567-4455-85BA-0D53A1961445}" type="datetimeFigureOut">
              <a:rPr lang="pl-PL" smtClean="0"/>
              <a:t>01.12.2022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D00693C8-55EA-0A29-0CC7-62430E1888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ECA03728-FA44-A5E2-7549-6A6D738D4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8C51C-5E5D-4A6F-84AC-D04302587DC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30907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D7AF2D0-8292-8640-5478-F2E3F1E47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3F686318-FD47-A2D7-12DB-69D191E7681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68D8D36B-C119-B23E-B8C6-5202E43D81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2946CF47-D99D-29B8-D7B2-B7D90FC34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8F3C2-B567-4455-85BA-0D53A1961445}" type="datetimeFigureOut">
              <a:rPr lang="pl-PL" smtClean="0"/>
              <a:t>01.12.2022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91A15BE2-7A05-0590-3C44-5BE6512F06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CB619DEC-CBA9-131B-F77A-380BCF17E0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8C51C-5E5D-4A6F-84AC-D04302587DC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26017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95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D7451631-1F35-E0E9-DC52-E74BF60E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6D44B0D0-68BE-732F-B05D-25C991E6F1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04CE5406-C7A0-9FAF-6453-693E2D9BD7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68F3C2-B567-4455-85BA-0D53A1961445}" type="datetimeFigureOut">
              <a:rPr lang="pl-PL" smtClean="0"/>
              <a:t>01.12.2022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65DC20F1-479E-FDAD-B018-488D9BD1C2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3826D834-4008-A9F0-D84E-5CB102B95A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A8C51C-5E5D-4A6F-84AC-D04302587DC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6369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55E1057-9BFD-8F29-838F-BFE0C522A1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7084" y="2625213"/>
            <a:ext cx="10363200" cy="2387600"/>
          </a:xfrm>
        </p:spPr>
        <p:txBody>
          <a:bodyPr>
            <a:noAutofit/>
          </a:bodyPr>
          <a:lstStyle/>
          <a:p>
            <a:r>
              <a:rPr lang="pl-PL" sz="5400" b="1" dirty="0">
                <a:solidFill>
                  <a:schemeClr val="bg1"/>
                </a:solidFill>
                <a:effectLst/>
                <a:latin typeface="Proxima Nova"/>
                <a:ea typeface="Calibri" panose="020F0502020204030204" pitchFamily="34" charset="0"/>
                <a:cs typeface="Times New Roman" panose="02020603050405020304" pitchFamily="18" charset="0"/>
              </a:rPr>
              <a:t>Przystąpienie do procedury zmiany granic administracyjnych Gminy Miasto Kołobrzeg</a:t>
            </a:r>
            <a:r>
              <a:rPr lang="pl-PL" sz="5400" dirty="0">
                <a:solidFill>
                  <a:schemeClr val="bg1"/>
                </a:solidFill>
                <a:effectLst/>
                <a:latin typeface="Proxima Nova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pl-PL" sz="5400" dirty="0">
              <a:solidFill>
                <a:schemeClr val="bg1"/>
              </a:solidFill>
              <a:latin typeface="Proxima Nova"/>
            </a:endParaRPr>
          </a:p>
        </p:txBody>
      </p:sp>
      <p:pic>
        <p:nvPicPr>
          <p:cNvPr id="3" name="Obraz 2" descr="Obraz zawierający tekst&#10;&#10;Opis wygenerowany automatycznie">
            <a:extLst>
              <a:ext uri="{FF2B5EF4-FFF2-40B4-BE49-F238E27FC236}">
                <a16:creationId xmlns:a16="http://schemas.microsoft.com/office/drawing/2014/main" id="{059B298B-B215-D532-555B-95A7B4E2D75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7305" y="373047"/>
            <a:ext cx="2277389" cy="1184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6888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iekt 3">
            <a:extLst>
              <a:ext uri="{FF2B5EF4-FFF2-40B4-BE49-F238E27FC236}">
                <a16:creationId xmlns:a16="http://schemas.microsoft.com/office/drawing/2014/main" id="{F1A781A5-3DE1-A304-17E1-6BFCE3FB037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0760153"/>
              </p:ext>
            </p:extLst>
          </p:nvPr>
        </p:nvGraphicFramePr>
        <p:xfrm>
          <a:off x="1248818" y="7470"/>
          <a:ext cx="9694363" cy="6850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8020050" imgH="5667375" progId="Acrobat.Document.DC">
                  <p:embed/>
                </p:oleObj>
              </mc:Choice>
              <mc:Fallback>
                <p:oleObj name="Acrobat Document" r:id="rId2" imgW="8020050" imgH="5667375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248818" y="7470"/>
                        <a:ext cx="9694363" cy="6850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734913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iekt 3">
            <a:extLst>
              <a:ext uri="{FF2B5EF4-FFF2-40B4-BE49-F238E27FC236}">
                <a16:creationId xmlns:a16="http://schemas.microsoft.com/office/drawing/2014/main" id="{55492A81-B81E-4F48-512E-1FC85333C78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9914513"/>
              </p:ext>
            </p:extLst>
          </p:nvPr>
        </p:nvGraphicFramePr>
        <p:xfrm>
          <a:off x="2117686" y="1091114"/>
          <a:ext cx="8174741" cy="57836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11334750" imgH="8020050" progId="Acrobat.Document.DC">
                  <p:embed/>
                </p:oleObj>
              </mc:Choice>
              <mc:Fallback>
                <p:oleObj name="Acrobat Document" r:id="rId2" imgW="11334750" imgH="8020050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117686" y="1091114"/>
                        <a:ext cx="8174741" cy="57836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pole tekstowe 1">
            <a:extLst>
              <a:ext uri="{FF2B5EF4-FFF2-40B4-BE49-F238E27FC236}">
                <a16:creationId xmlns:a16="http://schemas.microsoft.com/office/drawing/2014/main" id="{C5509962-C56B-4E79-1D89-D8B983AF15CF}"/>
              </a:ext>
            </a:extLst>
          </p:cNvPr>
          <p:cNvSpPr txBox="1"/>
          <p:nvPr/>
        </p:nvSpPr>
        <p:spPr>
          <a:xfrm>
            <a:off x="366320" y="0"/>
            <a:ext cx="114593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200" b="1" dirty="0">
                <a:solidFill>
                  <a:schemeClr val="bg1"/>
                </a:solidFill>
                <a:latin typeface="Proxima Nova"/>
              </a:rPr>
              <a:t>Integracja terenu Gminy Kołobrzeg </a:t>
            </a:r>
            <a:br>
              <a:rPr lang="pl-PL" sz="3200" b="1" dirty="0">
                <a:solidFill>
                  <a:schemeClr val="bg1"/>
                </a:solidFill>
                <a:latin typeface="Proxima Nova"/>
              </a:rPr>
            </a:br>
            <a:r>
              <a:rPr lang="pl-PL" sz="3200" b="1" dirty="0">
                <a:solidFill>
                  <a:schemeClr val="bg1"/>
                </a:solidFill>
                <a:latin typeface="Proxima Nova"/>
              </a:rPr>
              <a:t>z Miastem Kołobrzeg</a:t>
            </a:r>
          </a:p>
        </p:txBody>
      </p:sp>
    </p:spTree>
    <p:extLst>
      <p:ext uri="{BB962C8B-B14F-4D97-AF65-F5344CB8AC3E}">
        <p14:creationId xmlns:p14="http://schemas.microsoft.com/office/powerpoint/2010/main" val="6344958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EBE5A54-988D-F08B-7826-9E9C9B90B1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sz="3200" b="1" dirty="0">
                <a:solidFill>
                  <a:schemeClr val="bg1"/>
                </a:solidFill>
                <a:latin typeface="Proxima Nova"/>
              </a:rPr>
              <a:t>Struktura własnościowa gruntów</a:t>
            </a:r>
          </a:p>
        </p:txBody>
      </p:sp>
      <p:graphicFrame>
        <p:nvGraphicFramePr>
          <p:cNvPr id="4" name="Symbol zastępczy zawartości 3">
            <a:extLst>
              <a:ext uri="{FF2B5EF4-FFF2-40B4-BE49-F238E27FC236}">
                <a16:creationId xmlns:a16="http://schemas.microsoft.com/office/drawing/2014/main" id="{80671095-25D6-F969-C2C2-3A498D48115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57140245"/>
              </p:ext>
            </p:extLst>
          </p:nvPr>
        </p:nvGraphicFramePr>
        <p:xfrm>
          <a:off x="1382327" y="1690688"/>
          <a:ext cx="9427345" cy="388827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03177">
                  <a:extLst>
                    <a:ext uri="{9D8B030D-6E8A-4147-A177-3AD203B41FA5}">
                      <a16:colId xmlns:a16="http://schemas.microsoft.com/office/drawing/2014/main" val="1212553658"/>
                    </a:ext>
                  </a:extLst>
                </a:gridCol>
                <a:gridCol w="3266983">
                  <a:extLst>
                    <a:ext uri="{9D8B030D-6E8A-4147-A177-3AD203B41FA5}">
                      <a16:colId xmlns:a16="http://schemas.microsoft.com/office/drawing/2014/main" val="574199097"/>
                    </a:ext>
                  </a:extLst>
                </a:gridCol>
                <a:gridCol w="1233996">
                  <a:extLst>
                    <a:ext uri="{9D8B030D-6E8A-4147-A177-3AD203B41FA5}">
                      <a16:colId xmlns:a16="http://schemas.microsoft.com/office/drawing/2014/main" val="3046553330"/>
                    </a:ext>
                  </a:extLst>
                </a:gridCol>
                <a:gridCol w="2015231">
                  <a:extLst>
                    <a:ext uri="{9D8B030D-6E8A-4147-A177-3AD203B41FA5}">
                      <a16:colId xmlns:a16="http://schemas.microsoft.com/office/drawing/2014/main" val="2041721982"/>
                    </a:ext>
                  </a:extLst>
                </a:gridCol>
                <a:gridCol w="1907958">
                  <a:extLst>
                    <a:ext uri="{9D8B030D-6E8A-4147-A177-3AD203B41FA5}">
                      <a16:colId xmlns:a16="http://schemas.microsoft.com/office/drawing/2014/main" val="3802375850"/>
                    </a:ext>
                  </a:extLst>
                </a:gridCol>
              </a:tblGrid>
              <a:tr h="482455">
                <a:tc>
                  <a:txBody>
                    <a:bodyPr/>
                    <a:lstStyle/>
                    <a:p>
                      <a:pPr algn="ctr"/>
                      <a:r>
                        <a:rPr lang="pl-PL" sz="1600" dirty="0">
                          <a:effectLst/>
                          <a:latin typeface="Proxima Nova"/>
                        </a:rPr>
                        <a:t>LP.</a:t>
                      </a:r>
                      <a:endParaRPr lang="pl-PL" sz="1600" dirty="0">
                        <a:effectLst/>
                        <a:latin typeface="Proxima Nov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 dirty="0">
                          <a:effectLst/>
                          <a:latin typeface="Proxima Nova"/>
                        </a:rPr>
                        <a:t>PODMIOT</a:t>
                      </a:r>
                      <a:endParaRPr lang="pl-PL" sz="1600" dirty="0">
                        <a:effectLst/>
                        <a:latin typeface="Proxima Nov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 dirty="0">
                          <a:effectLst/>
                          <a:latin typeface="Proxima Nova"/>
                        </a:rPr>
                        <a:t>LICZBA DZIAŁEK</a:t>
                      </a:r>
                      <a:endParaRPr lang="pl-PL" sz="1600" dirty="0">
                        <a:effectLst/>
                        <a:latin typeface="Proxima Nov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 dirty="0">
                          <a:effectLst/>
                          <a:latin typeface="Proxima Nova"/>
                        </a:rPr>
                        <a:t>POWIERZCHNIA W HEKTARACH</a:t>
                      </a:r>
                      <a:endParaRPr lang="pl-PL" sz="1600" dirty="0">
                        <a:effectLst/>
                        <a:latin typeface="Proxima Nov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 dirty="0">
                          <a:effectLst/>
                          <a:latin typeface="Proxima Nova"/>
                        </a:rPr>
                        <a:t>POWIERZCHNIA W %</a:t>
                      </a:r>
                      <a:endParaRPr lang="pl-PL" sz="1600" dirty="0">
                        <a:effectLst/>
                        <a:latin typeface="Proxima Nov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03432130"/>
                  </a:ext>
                </a:extLst>
              </a:tr>
              <a:tr h="241228">
                <a:tc>
                  <a:txBody>
                    <a:bodyPr/>
                    <a:lstStyle/>
                    <a:p>
                      <a:pPr algn="ctr"/>
                      <a:r>
                        <a:rPr lang="pl-PL" sz="1600" dirty="0">
                          <a:effectLst/>
                          <a:latin typeface="Proxima Nova"/>
                        </a:rPr>
                        <a:t>1</a:t>
                      </a:r>
                      <a:endParaRPr lang="pl-PL" sz="1600" dirty="0">
                        <a:effectLst/>
                        <a:latin typeface="Proxima Nov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 dirty="0">
                          <a:effectLst/>
                          <a:latin typeface="Proxima Nova"/>
                        </a:rPr>
                        <a:t>Gmina Miasto Kołobrzeg</a:t>
                      </a:r>
                      <a:endParaRPr lang="pl-PL" sz="1600" dirty="0">
                        <a:effectLst/>
                        <a:latin typeface="Proxima Nov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>
                          <a:effectLst/>
                          <a:latin typeface="Proxima Nova"/>
                        </a:rPr>
                        <a:t>35</a:t>
                      </a:r>
                      <a:endParaRPr lang="pl-PL" sz="1600">
                        <a:effectLst/>
                        <a:latin typeface="Proxima Nov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>
                          <a:effectLst/>
                          <a:latin typeface="Proxima Nova"/>
                        </a:rPr>
                        <a:t>54,81</a:t>
                      </a:r>
                      <a:endParaRPr lang="pl-PL" sz="1600">
                        <a:effectLst/>
                        <a:latin typeface="Proxima Nov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>
                          <a:effectLst/>
                          <a:latin typeface="Proxima Nova"/>
                        </a:rPr>
                        <a:t>44,6</a:t>
                      </a:r>
                      <a:endParaRPr lang="pl-PL" sz="1600">
                        <a:effectLst/>
                        <a:latin typeface="Proxima Nov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93716235"/>
                  </a:ext>
                </a:extLst>
              </a:tr>
              <a:tr h="241228">
                <a:tc>
                  <a:txBody>
                    <a:bodyPr/>
                    <a:lstStyle/>
                    <a:p>
                      <a:pPr algn="ctr"/>
                      <a:r>
                        <a:rPr lang="pl-PL" sz="1600" dirty="0">
                          <a:effectLst/>
                          <a:latin typeface="Proxima Nova"/>
                        </a:rPr>
                        <a:t>2</a:t>
                      </a:r>
                      <a:endParaRPr lang="pl-PL" sz="1600" dirty="0">
                        <a:effectLst/>
                        <a:latin typeface="Proxima Nov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 dirty="0">
                          <a:effectLst/>
                          <a:latin typeface="Proxima Nova"/>
                        </a:rPr>
                        <a:t>Gmina Kołobrzeg</a:t>
                      </a:r>
                      <a:endParaRPr lang="pl-PL" sz="1600" dirty="0">
                        <a:effectLst/>
                        <a:latin typeface="Proxima Nov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>
                          <a:effectLst/>
                          <a:latin typeface="Proxima Nova"/>
                        </a:rPr>
                        <a:t>9</a:t>
                      </a:r>
                      <a:endParaRPr lang="pl-PL" sz="1600">
                        <a:effectLst/>
                        <a:latin typeface="Proxima Nov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>
                          <a:effectLst/>
                          <a:latin typeface="Proxima Nova"/>
                        </a:rPr>
                        <a:t>2,47</a:t>
                      </a:r>
                      <a:endParaRPr lang="pl-PL" sz="1600">
                        <a:effectLst/>
                        <a:latin typeface="Proxima Nov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>
                          <a:effectLst/>
                          <a:latin typeface="Proxima Nova"/>
                        </a:rPr>
                        <a:t>2</a:t>
                      </a:r>
                      <a:endParaRPr lang="pl-PL" sz="1600">
                        <a:effectLst/>
                        <a:latin typeface="Proxima Nov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08273693"/>
                  </a:ext>
                </a:extLst>
              </a:tr>
              <a:tr h="241228">
                <a:tc>
                  <a:txBody>
                    <a:bodyPr/>
                    <a:lstStyle/>
                    <a:p>
                      <a:pPr algn="ctr"/>
                      <a:r>
                        <a:rPr lang="pl-PL" sz="1600" dirty="0">
                          <a:effectLst/>
                          <a:latin typeface="Proxima Nova"/>
                        </a:rPr>
                        <a:t>3</a:t>
                      </a:r>
                      <a:endParaRPr lang="pl-PL" sz="1600" dirty="0">
                        <a:effectLst/>
                        <a:latin typeface="Proxima Nov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 dirty="0">
                          <a:effectLst/>
                          <a:latin typeface="Proxima Nova"/>
                        </a:rPr>
                        <a:t>Powiat Kołobrzeski</a:t>
                      </a:r>
                      <a:endParaRPr lang="pl-PL" sz="1600" dirty="0">
                        <a:effectLst/>
                        <a:latin typeface="Proxima Nov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>
                          <a:effectLst/>
                          <a:latin typeface="Proxima Nova"/>
                        </a:rPr>
                        <a:t>3</a:t>
                      </a:r>
                      <a:endParaRPr lang="pl-PL" sz="1600">
                        <a:effectLst/>
                        <a:latin typeface="Proxima Nov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>
                          <a:effectLst/>
                          <a:latin typeface="Proxima Nova"/>
                        </a:rPr>
                        <a:t>1,59</a:t>
                      </a:r>
                      <a:endParaRPr lang="pl-PL" sz="1600">
                        <a:effectLst/>
                        <a:latin typeface="Proxima Nov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>
                          <a:effectLst/>
                          <a:latin typeface="Proxima Nova"/>
                        </a:rPr>
                        <a:t>1,3</a:t>
                      </a:r>
                      <a:endParaRPr lang="pl-PL" sz="1600">
                        <a:effectLst/>
                        <a:latin typeface="Proxima Nov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81258449"/>
                  </a:ext>
                </a:extLst>
              </a:tr>
              <a:tr h="241228">
                <a:tc>
                  <a:txBody>
                    <a:bodyPr/>
                    <a:lstStyle/>
                    <a:p>
                      <a:pPr algn="ctr"/>
                      <a:r>
                        <a:rPr lang="pl-PL" sz="1600" dirty="0">
                          <a:effectLst/>
                          <a:latin typeface="Proxima Nova"/>
                        </a:rPr>
                        <a:t>4</a:t>
                      </a:r>
                      <a:endParaRPr lang="pl-PL" sz="1600" dirty="0">
                        <a:effectLst/>
                        <a:latin typeface="Proxima Nov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 dirty="0">
                          <a:effectLst/>
                          <a:latin typeface="Proxima Nova"/>
                        </a:rPr>
                        <a:t>MEC</a:t>
                      </a:r>
                      <a:endParaRPr lang="pl-PL" sz="1600" dirty="0">
                        <a:effectLst/>
                        <a:latin typeface="Proxima Nov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>
                          <a:effectLst/>
                          <a:latin typeface="Proxima Nova"/>
                        </a:rPr>
                        <a:t>8</a:t>
                      </a:r>
                      <a:endParaRPr lang="pl-PL" sz="1600">
                        <a:effectLst/>
                        <a:latin typeface="Proxima Nov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>
                          <a:effectLst/>
                          <a:latin typeface="Proxima Nova"/>
                        </a:rPr>
                        <a:t>11,22</a:t>
                      </a:r>
                      <a:endParaRPr lang="pl-PL" sz="1600">
                        <a:effectLst/>
                        <a:latin typeface="Proxima Nov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 dirty="0">
                          <a:effectLst/>
                          <a:latin typeface="Proxima Nova"/>
                        </a:rPr>
                        <a:t>9</a:t>
                      </a:r>
                      <a:endParaRPr lang="pl-PL" sz="1600" dirty="0">
                        <a:effectLst/>
                        <a:latin typeface="Proxima Nov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73949630"/>
                  </a:ext>
                </a:extLst>
              </a:tr>
              <a:tr h="241228">
                <a:tc>
                  <a:txBody>
                    <a:bodyPr/>
                    <a:lstStyle/>
                    <a:p>
                      <a:pPr algn="ctr"/>
                      <a:r>
                        <a:rPr lang="pl-PL" sz="1600" dirty="0">
                          <a:effectLst/>
                          <a:latin typeface="Proxima Nova"/>
                        </a:rPr>
                        <a:t>5</a:t>
                      </a:r>
                      <a:endParaRPr lang="pl-PL" sz="1600" dirty="0">
                        <a:effectLst/>
                        <a:latin typeface="Proxima Nov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 dirty="0" err="1">
                          <a:effectLst/>
                          <a:latin typeface="Proxima Nova"/>
                        </a:rPr>
                        <a:t>MWiK</a:t>
                      </a:r>
                      <a:endParaRPr lang="pl-PL" sz="1600" dirty="0">
                        <a:effectLst/>
                        <a:latin typeface="Proxima Nov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>
                          <a:effectLst/>
                          <a:latin typeface="Proxima Nova"/>
                        </a:rPr>
                        <a:t>1</a:t>
                      </a:r>
                      <a:endParaRPr lang="pl-PL" sz="1600">
                        <a:effectLst/>
                        <a:latin typeface="Proxima Nov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>
                          <a:effectLst/>
                          <a:latin typeface="Proxima Nova"/>
                        </a:rPr>
                        <a:t>0,69</a:t>
                      </a:r>
                      <a:endParaRPr lang="pl-PL" sz="1600">
                        <a:effectLst/>
                        <a:latin typeface="Proxima Nov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>
                          <a:effectLst/>
                          <a:latin typeface="Proxima Nova"/>
                        </a:rPr>
                        <a:t>0,6</a:t>
                      </a:r>
                      <a:endParaRPr lang="pl-PL" sz="1600">
                        <a:effectLst/>
                        <a:latin typeface="Proxima Nov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74567135"/>
                  </a:ext>
                </a:extLst>
              </a:tr>
              <a:tr h="482455">
                <a:tc>
                  <a:txBody>
                    <a:bodyPr/>
                    <a:lstStyle/>
                    <a:p>
                      <a:pPr algn="ctr"/>
                      <a:r>
                        <a:rPr lang="pl-PL" sz="1600" dirty="0">
                          <a:effectLst/>
                          <a:latin typeface="Proxima Nova"/>
                        </a:rPr>
                        <a:t>6</a:t>
                      </a:r>
                      <a:endParaRPr lang="pl-PL" sz="1600" dirty="0">
                        <a:effectLst/>
                        <a:latin typeface="Proxima Nov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 dirty="0">
                          <a:effectLst/>
                          <a:latin typeface="Proxima Nova"/>
                        </a:rPr>
                        <a:t> </a:t>
                      </a:r>
                      <a:r>
                        <a:rPr lang="pl-PL" sz="1600" dirty="0" err="1">
                          <a:effectLst/>
                          <a:latin typeface="Proxima Nova"/>
                        </a:rPr>
                        <a:t>MWiK</a:t>
                      </a:r>
                      <a:r>
                        <a:rPr lang="pl-PL" sz="1600" dirty="0">
                          <a:effectLst/>
                          <a:latin typeface="Proxima Nova"/>
                        </a:rPr>
                        <a:t> (użytkowanie wieczyste) </a:t>
                      </a:r>
                      <a:endParaRPr lang="pl-PL" sz="1600" dirty="0">
                        <a:effectLst/>
                        <a:latin typeface="Proxima Nov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>
                          <a:effectLst/>
                          <a:latin typeface="Proxima Nova"/>
                        </a:rPr>
                        <a:t>15</a:t>
                      </a:r>
                      <a:endParaRPr lang="pl-PL" sz="1600">
                        <a:effectLst/>
                        <a:latin typeface="Proxima Nov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>
                          <a:effectLst/>
                          <a:latin typeface="Proxima Nova"/>
                        </a:rPr>
                        <a:t>23,19</a:t>
                      </a:r>
                      <a:endParaRPr lang="pl-PL" sz="1600">
                        <a:effectLst/>
                        <a:latin typeface="Proxima Nov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 dirty="0">
                          <a:effectLst/>
                          <a:latin typeface="Proxima Nova"/>
                        </a:rPr>
                        <a:t>19</a:t>
                      </a:r>
                      <a:endParaRPr lang="pl-PL" sz="1600" dirty="0">
                        <a:effectLst/>
                        <a:latin typeface="Proxima Nov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98817846"/>
                  </a:ext>
                </a:extLst>
              </a:tr>
              <a:tr h="241228">
                <a:tc>
                  <a:txBody>
                    <a:bodyPr/>
                    <a:lstStyle/>
                    <a:p>
                      <a:pPr algn="ctr"/>
                      <a:r>
                        <a:rPr lang="pl-PL" sz="1600" dirty="0">
                          <a:effectLst/>
                          <a:latin typeface="Proxima Nova"/>
                        </a:rPr>
                        <a:t>7</a:t>
                      </a:r>
                      <a:endParaRPr lang="pl-PL" sz="1600" dirty="0">
                        <a:effectLst/>
                        <a:latin typeface="Proxima Nov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 dirty="0" err="1">
                          <a:effectLst/>
                          <a:latin typeface="Proxima Nova"/>
                        </a:rPr>
                        <a:t>MZZDiOŚ</a:t>
                      </a:r>
                      <a:endParaRPr lang="pl-PL" sz="1600" dirty="0">
                        <a:effectLst/>
                        <a:latin typeface="Proxima Nov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 dirty="0">
                          <a:effectLst/>
                          <a:latin typeface="Proxima Nova"/>
                        </a:rPr>
                        <a:t>1</a:t>
                      </a:r>
                      <a:endParaRPr lang="pl-PL" sz="1600" dirty="0">
                        <a:effectLst/>
                        <a:latin typeface="Proxima Nov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>
                          <a:effectLst/>
                          <a:latin typeface="Proxima Nova"/>
                        </a:rPr>
                        <a:t>3,27</a:t>
                      </a:r>
                      <a:endParaRPr lang="pl-PL" sz="1600">
                        <a:effectLst/>
                        <a:latin typeface="Proxima Nov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>
                          <a:effectLst/>
                          <a:latin typeface="Proxima Nova"/>
                        </a:rPr>
                        <a:t>2,7</a:t>
                      </a:r>
                      <a:endParaRPr lang="pl-PL" sz="1600">
                        <a:effectLst/>
                        <a:latin typeface="Proxima Nov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82462950"/>
                  </a:ext>
                </a:extLst>
              </a:tr>
              <a:tr h="484968">
                <a:tc>
                  <a:txBody>
                    <a:bodyPr/>
                    <a:lstStyle/>
                    <a:p>
                      <a:pPr algn="ctr"/>
                      <a:r>
                        <a:rPr lang="pl-PL" sz="1600" dirty="0">
                          <a:effectLst/>
                          <a:latin typeface="Proxima Nova"/>
                        </a:rPr>
                        <a:t>8</a:t>
                      </a:r>
                      <a:endParaRPr lang="pl-PL" sz="1600" dirty="0">
                        <a:effectLst/>
                        <a:latin typeface="Proxima Nov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 dirty="0" err="1">
                          <a:effectLst/>
                          <a:latin typeface="Proxima Nova"/>
                        </a:rPr>
                        <a:t>MZZDiOŚ</a:t>
                      </a:r>
                      <a:r>
                        <a:rPr lang="pl-PL" sz="1600" dirty="0">
                          <a:effectLst/>
                          <a:latin typeface="Proxima Nova"/>
                        </a:rPr>
                        <a:t> (użytkowanie wieczyste) </a:t>
                      </a:r>
                      <a:endParaRPr lang="pl-PL" sz="1600" dirty="0">
                        <a:effectLst/>
                        <a:latin typeface="Proxima Nov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 dirty="0">
                          <a:effectLst/>
                          <a:latin typeface="Proxima Nova"/>
                        </a:rPr>
                        <a:t>1</a:t>
                      </a:r>
                      <a:endParaRPr lang="pl-PL" sz="1600" dirty="0">
                        <a:effectLst/>
                        <a:latin typeface="Proxima Nov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 dirty="0">
                          <a:effectLst/>
                          <a:latin typeface="Proxima Nova"/>
                        </a:rPr>
                        <a:t>6,21</a:t>
                      </a:r>
                      <a:endParaRPr lang="pl-PL" sz="1600" dirty="0">
                        <a:effectLst/>
                        <a:latin typeface="Proxima Nov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>
                          <a:effectLst/>
                          <a:latin typeface="Proxima Nova"/>
                        </a:rPr>
                        <a:t>5</a:t>
                      </a:r>
                      <a:endParaRPr lang="pl-PL" sz="1600">
                        <a:effectLst/>
                        <a:latin typeface="Proxima Nov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70531836"/>
                  </a:ext>
                </a:extLst>
              </a:tr>
              <a:tr h="241228">
                <a:tc>
                  <a:txBody>
                    <a:bodyPr/>
                    <a:lstStyle/>
                    <a:p>
                      <a:pPr algn="ctr"/>
                      <a:r>
                        <a:rPr lang="pl-PL" sz="1600" dirty="0">
                          <a:effectLst/>
                          <a:latin typeface="Proxima Nova"/>
                        </a:rPr>
                        <a:t>9</a:t>
                      </a:r>
                      <a:endParaRPr lang="pl-PL" sz="1600" dirty="0">
                        <a:effectLst/>
                        <a:latin typeface="Proxima Nov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>
                          <a:effectLst/>
                          <a:latin typeface="Proxima Nova"/>
                        </a:rPr>
                        <a:t>Osoby fizyczne</a:t>
                      </a:r>
                      <a:endParaRPr lang="pl-PL" sz="1600">
                        <a:effectLst/>
                        <a:latin typeface="Proxima Nov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>
                          <a:effectLst/>
                          <a:latin typeface="Proxima Nova"/>
                        </a:rPr>
                        <a:t>7</a:t>
                      </a:r>
                      <a:endParaRPr lang="pl-PL" sz="1600">
                        <a:effectLst/>
                        <a:latin typeface="Proxima Nov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 dirty="0">
                          <a:effectLst/>
                          <a:latin typeface="Proxima Nova"/>
                        </a:rPr>
                        <a:t>17,54</a:t>
                      </a:r>
                      <a:endParaRPr lang="pl-PL" sz="1600" dirty="0">
                        <a:effectLst/>
                        <a:latin typeface="Proxima Nov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 dirty="0">
                          <a:effectLst/>
                          <a:latin typeface="Proxima Nova"/>
                        </a:rPr>
                        <a:t>14,3</a:t>
                      </a:r>
                      <a:endParaRPr lang="pl-PL" sz="1600" dirty="0">
                        <a:effectLst/>
                        <a:latin typeface="Proxima Nov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07275320"/>
                  </a:ext>
                </a:extLst>
              </a:tr>
              <a:tr h="241228">
                <a:tc>
                  <a:txBody>
                    <a:bodyPr/>
                    <a:lstStyle/>
                    <a:p>
                      <a:pPr algn="ctr"/>
                      <a:r>
                        <a:rPr lang="pl-PL" sz="1600">
                          <a:effectLst/>
                          <a:latin typeface="Proxima Nova"/>
                        </a:rPr>
                        <a:t>10</a:t>
                      </a:r>
                      <a:endParaRPr lang="pl-PL" sz="1600">
                        <a:effectLst/>
                        <a:latin typeface="Proxima Nov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 dirty="0">
                          <a:effectLst/>
                          <a:latin typeface="Proxima Nova"/>
                        </a:rPr>
                        <a:t>Skarb Państwa</a:t>
                      </a:r>
                      <a:endParaRPr lang="pl-PL" sz="1600" dirty="0">
                        <a:effectLst/>
                        <a:latin typeface="Proxima Nov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>
                          <a:effectLst/>
                          <a:latin typeface="Proxima Nova"/>
                        </a:rPr>
                        <a:t>1</a:t>
                      </a:r>
                      <a:endParaRPr lang="pl-PL" sz="1600">
                        <a:effectLst/>
                        <a:latin typeface="Proxima Nov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 dirty="0">
                          <a:effectLst/>
                          <a:latin typeface="Proxima Nova"/>
                        </a:rPr>
                        <a:t>1,82</a:t>
                      </a:r>
                      <a:endParaRPr lang="pl-PL" sz="1600" dirty="0">
                        <a:effectLst/>
                        <a:latin typeface="Proxima Nov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 dirty="0">
                          <a:effectLst/>
                          <a:latin typeface="Proxima Nova"/>
                        </a:rPr>
                        <a:t>1,5</a:t>
                      </a:r>
                      <a:endParaRPr lang="pl-PL" sz="1600" dirty="0">
                        <a:effectLst/>
                        <a:latin typeface="Proxima Nov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84222540"/>
                  </a:ext>
                </a:extLst>
              </a:tr>
              <a:tr h="482455">
                <a:tc>
                  <a:txBody>
                    <a:bodyPr/>
                    <a:lstStyle/>
                    <a:p>
                      <a:pPr algn="ctr"/>
                      <a:r>
                        <a:rPr lang="pl-PL" sz="1600" dirty="0">
                          <a:effectLst/>
                          <a:latin typeface="Proxima Nova"/>
                        </a:rPr>
                        <a:t>RAZEM</a:t>
                      </a:r>
                      <a:endParaRPr lang="pl-PL" sz="1600" dirty="0">
                        <a:effectLst/>
                        <a:latin typeface="Proxima Nov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 dirty="0">
                          <a:effectLst/>
                          <a:latin typeface="Proxima Nova"/>
                        </a:rPr>
                        <a:t> </a:t>
                      </a:r>
                      <a:endParaRPr lang="pl-PL" sz="1600" dirty="0">
                        <a:effectLst/>
                        <a:latin typeface="Proxima Nov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>
                          <a:effectLst/>
                          <a:latin typeface="Proxima Nova"/>
                        </a:rPr>
                        <a:t>81</a:t>
                      </a:r>
                      <a:endParaRPr lang="pl-PL" sz="1600">
                        <a:effectLst/>
                        <a:latin typeface="Proxima Nov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 dirty="0">
                          <a:effectLst/>
                          <a:latin typeface="Proxima Nova"/>
                        </a:rPr>
                        <a:t>122,81</a:t>
                      </a:r>
                      <a:endParaRPr lang="pl-PL" sz="1600" dirty="0">
                        <a:effectLst/>
                        <a:latin typeface="Proxima Nov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 dirty="0">
                          <a:effectLst/>
                          <a:latin typeface="Proxima Nova"/>
                        </a:rPr>
                        <a:t>100</a:t>
                      </a:r>
                      <a:endParaRPr lang="pl-PL" sz="1600" dirty="0">
                        <a:effectLst/>
                        <a:latin typeface="Proxima Nova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266634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83767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rostokąt zaokrąglony 23">
            <a:extLst>
              <a:ext uri="{FF2B5EF4-FFF2-40B4-BE49-F238E27FC236}">
                <a16:creationId xmlns:a16="http://schemas.microsoft.com/office/drawing/2014/main" id="{6D6751FE-1EF3-5C88-FE56-F5590491CEA4}"/>
              </a:ext>
            </a:extLst>
          </p:cNvPr>
          <p:cNvSpPr/>
          <p:nvPr/>
        </p:nvSpPr>
        <p:spPr>
          <a:xfrm>
            <a:off x="3564151" y="3458472"/>
            <a:ext cx="5095300" cy="835438"/>
          </a:xfrm>
          <a:prstGeom prst="roundRect">
            <a:avLst>
              <a:gd name="adj" fmla="val 10000"/>
            </a:avLst>
          </a:prstGeom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" name="Prostokąt zaokrąglony 12">
            <a:extLst>
              <a:ext uri="{FF2B5EF4-FFF2-40B4-BE49-F238E27FC236}">
                <a16:creationId xmlns:a16="http://schemas.microsoft.com/office/drawing/2014/main" id="{19DDA7A1-6622-50FD-28D9-9B2AAD618BA7}"/>
              </a:ext>
            </a:extLst>
          </p:cNvPr>
          <p:cNvSpPr/>
          <p:nvPr/>
        </p:nvSpPr>
        <p:spPr>
          <a:xfrm>
            <a:off x="6470272" y="1433226"/>
            <a:ext cx="4608576" cy="842254"/>
          </a:xfrm>
          <a:prstGeom prst="roundRect">
            <a:avLst>
              <a:gd name="adj" fmla="val 10000"/>
            </a:avLst>
          </a:prstGeom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162490" y="425862"/>
            <a:ext cx="9916358" cy="861677"/>
          </a:xfrm>
          <a:prstGeom prst="rect">
            <a:avLst/>
          </a:prstGeom>
          <a:solidFill>
            <a:srgbClr val="558EA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539580" tIns="152352" rIns="91440" bIns="15235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3600" b="1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Proxima Nova"/>
                <a:ea typeface="Times New Roman" pitchFamily="18" charset="0"/>
                <a:cs typeface="Open Sans"/>
              </a:rPr>
              <a:t>H</a:t>
            </a:r>
            <a:r>
              <a:rPr kumimoji="0" lang="pl-PL" altLang="pl-PL" sz="3600" b="1" i="0" u="none" strike="noStrike" cap="none" normalizeH="0" baseline="0" dirty="0" bmk="">
                <a:ln>
                  <a:noFill/>
                </a:ln>
                <a:solidFill>
                  <a:srgbClr val="FFFFFF"/>
                </a:solidFill>
                <a:effectLst/>
                <a:latin typeface="Proxima Nova"/>
                <a:ea typeface="Times New Roman" pitchFamily="18" charset="0"/>
                <a:cs typeface="Open Sans"/>
              </a:rPr>
              <a:t>armonogram działań </a:t>
            </a:r>
            <a:r>
              <a:rPr kumimoji="0" lang="pl-PL" altLang="pl-PL" sz="3600" b="1" i="0" u="none" strike="noStrike" cap="none" normalizeH="0" baseline="0" dirty="0" bmk="_Toc93580823">
                <a:ln>
                  <a:noFill/>
                </a:ln>
                <a:solidFill>
                  <a:schemeClr val="bg1"/>
                </a:solidFill>
                <a:effectLst/>
                <a:latin typeface="Proxima Nova"/>
                <a:ea typeface="Times New Roman" pitchFamily="18" charset="0"/>
                <a:cs typeface="Calibri Light" pitchFamily="34" charset="0"/>
              </a:rPr>
              <a:t>proceduralnych    </a:t>
            </a:r>
            <a:endParaRPr kumimoji="0" lang="pl-PL" altLang="pl-PL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0" y="2438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alt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Prostokąt 10"/>
          <p:cNvSpPr/>
          <p:nvPr/>
        </p:nvSpPr>
        <p:spPr>
          <a:xfrm>
            <a:off x="6724255" y="1456061"/>
            <a:ext cx="4100609" cy="79291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l-PL" sz="1800" kern="1200" dirty="0">
                <a:latin typeface="Proxima Nova"/>
              </a:rPr>
              <a:t>Konsultacje społeczne skierowane do mieszkańców Miasta Kołobrzeg</a:t>
            </a:r>
            <a:endParaRPr lang="pl-PL" sz="1000" kern="1200" dirty="0">
              <a:latin typeface="Proxima Nova"/>
            </a:endParaRPr>
          </a:p>
        </p:txBody>
      </p:sp>
      <p:grpSp>
        <p:nvGrpSpPr>
          <p:cNvPr id="12" name="Grupa 11"/>
          <p:cNvGrpSpPr/>
          <p:nvPr/>
        </p:nvGrpSpPr>
        <p:grpSpPr>
          <a:xfrm>
            <a:off x="1162490" y="1433666"/>
            <a:ext cx="4608576" cy="842254"/>
            <a:chOff x="0" y="-161345"/>
            <a:chExt cx="4608576" cy="842254"/>
          </a:xfrm>
        </p:grpSpPr>
        <p:sp>
          <p:nvSpPr>
            <p:cNvPr id="13" name="Prostokąt zaokrąglony 12"/>
            <p:cNvSpPr/>
            <p:nvPr/>
          </p:nvSpPr>
          <p:spPr>
            <a:xfrm>
              <a:off x="0" y="-161345"/>
              <a:ext cx="4608576" cy="842254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Prostokąt 13"/>
            <p:cNvSpPr/>
            <p:nvPr/>
          </p:nvSpPr>
          <p:spPr>
            <a:xfrm>
              <a:off x="253983" y="-150151"/>
              <a:ext cx="4100609" cy="79291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l-PL" dirty="0">
                  <a:latin typeface="Proxima Nova"/>
                </a:rPr>
                <a:t>Przekazanie uchwały Rady Miasta Kołobrzeg do Rady Gminy Kołobrzeg</a:t>
              </a:r>
              <a:endParaRPr lang="pl-PL" sz="1000" kern="1200" dirty="0">
                <a:latin typeface="Proxima Nova"/>
              </a:endParaRPr>
            </a:p>
          </p:txBody>
        </p:sp>
      </p:grpSp>
      <p:grpSp>
        <p:nvGrpSpPr>
          <p:cNvPr id="23" name="Grupa 22"/>
          <p:cNvGrpSpPr/>
          <p:nvPr/>
        </p:nvGrpSpPr>
        <p:grpSpPr>
          <a:xfrm>
            <a:off x="3532549" y="2363459"/>
            <a:ext cx="5126901" cy="1011497"/>
            <a:chOff x="1585898" y="-106801"/>
            <a:chExt cx="4608576" cy="842254"/>
          </a:xfrm>
        </p:grpSpPr>
        <p:sp>
          <p:nvSpPr>
            <p:cNvPr id="24" name="Prostokąt zaokrąglony 23"/>
            <p:cNvSpPr/>
            <p:nvPr/>
          </p:nvSpPr>
          <p:spPr>
            <a:xfrm>
              <a:off x="1585898" y="-106801"/>
              <a:ext cx="4608576" cy="842254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Prostokąt 24"/>
            <p:cNvSpPr/>
            <p:nvPr/>
          </p:nvSpPr>
          <p:spPr>
            <a:xfrm>
              <a:off x="1862983" y="-65552"/>
              <a:ext cx="4100609" cy="79291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l-PL" sz="1800" kern="1200" dirty="0">
                  <a:latin typeface="Proxima Nova"/>
                </a:rPr>
                <a:t>Przygotowanie projektu wniosku </a:t>
              </a:r>
              <a:br>
                <a:rPr lang="pl-PL" sz="1800" kern="1200" dirty="0">
                  <a:latin typeface="Proxima Nova"/>
                </a:rPr>
              </a:br>
              <a:r>
                <a:rPr lang="pl-PL" sz="1800" kern="1200" dirty="0">
                  <a:latin typeface="Proxima Nova"/>
                </a:rPr>
                <a:t>o dokonanie zmiany granic (ok. 3 miesiąc</a:t>
              </a:r>
              <a:r>
                <a:rPr lang="pl-PL" kern="1200" dirty="0">
                  <a:latin typeface="Proxima Nova"/>
                </a:rPr>
                <a:t>e)</a:t>
              </a: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l-PL" dirty="0">
                  <a:latin typeface="Proxima Nova"/>
                </a:rPr>
                <a:t>Kampania informacyjna</a:t>
              </a:r>
              <a:endParaRPr lang="pl-PL" kern="1200" dirty="0">
                <a:latin typeface="Proxima Nova"/>
              </a:endParaRPr>
            </a:p>
          </p:txBody>
        </p:sp>
      </p:grpSp>
      <p:sp>
        <p:nvSpPr>
          <p:cNvPr id="28" name="Prostokąt 27"/>
          <p:cNvSpPr/>
          <p:nvPr/>
        </p:nvSpPr>
        <p:spPr>
          <a:xfrm>
            <a:off x="3768343" y="3627622"/>
            <a:ext cx="4704652" cy="53282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l-PL" sz="1800" kern="1200" dirty="0">
                <a:latin typeface="Proxima Nova"/>
              </a:rPr>
              <a:t>Wniosek </a:t>
            </a:r>
            <a:r>
              <a:rPr lang="pl-PL" dirty="0">
                <a:latin typeface="Proxima Nova"/>
              </a:rPr>
              <a:t>R</a:t>
            </a:r>
            <a:r>
              <a:rPr lang="pl-PL" sz="1800" kern="1200" dirty="0">
                <a:latin typeface="Proxima Nova"/>
              </a:rPr>
              <a:t>ady Miasta Kołobrzeg (uchwała)</a:t>
            </a:r>
            <a:r>
              <a:rPr lang="pl-PL" dirty="0">
                <a:latin typeface="Proxima Nova"/>
              </a:rPr>
              <a:t> do Wojewody Zachodniopomorskiego</a:t>
            </a:r>
            <a:endParaRPr lang="pl-PL" sz="1800" kern="1200" dirty="0">
              <a:latin typeface="Proxima Nova"/>
            </a:endParaRPr>
          </a:p>
        </p:txBody>
      </p:sp>
      <p:grpSp>
        <p:nvGrpSpPr>
          <p:cNvPr id="29" name="Grupa 28"/>
          <p:cNvGrpSpPr/>
          <p:nvPr/>
        </p:nvGrpSpPr>
        <p:grpSpPr>
          <a:xfrm>
            <a:off x="3548349" y="4377426"/>
            <a:ext cx="5095299" cy="860596"/>
            <a:chOff x="-8738" y="-203253"/>
            <a:chExt cx="4896612" cy="860596"/>
          </a:xfrm>
        </p:grpSpPr>
        <p:sp>
          <p:nvSpPr>
            <p:cNvPr id="30" name="Prostokąt zaokrąglony 29"/>
            <p:cNvSpPr/>
            <p:nvPr/>
          </p:nvSpPr>
          <p:spPr>
            <a:xfrm>
              <a:off x="-8738" y="-203253"/>
              <a:ext cx="4896612" cy="848963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Prostokąt 30"/>
            <p:cNvSpPr/>
            <p:nvPr/>
          </p:nvSpPr>
          <p:spPr>
            <a:xfrm>
              <a:off x="120432" y="-141890"/>
              <a:ext cx="4699010" cy="7992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l-PL" sz="1800" kern="1200" dirty="0">
                  <a:latin typeface="Proxima Nova"/>
                </a:rPr>
                <a:t>Przekazanie opinii wojewody ministrowi właściwemu do spraw administracji publicznej (30 dni)</a:t>
              </a:r>
            </a:p>
          </p:txBody>
        </p:sp>
      </p:grpSp>
      <p:grpSp>
        <p:nvGrpSpPr>
          <p:cNvPr id="32" name="Grupa 31"/>
          <p:cNvGrpSpPr/>
          <p:nvPr/>
        </p:nvGrpSpPr>
        <p:grpSpPr>
          <a:xfrm>
            <a:off x="3532547" y="5309905"/>
            <a:ext cx="5126901" cy="587228"/>
            <a:chOff x="1" y="471645"/>
            <a:chExt cx="5760720" cy="943293"/>
          </a:xfrm>
        </p:grpSpPr>
        <p:sp>
          <p:nvSpPr>
            <p:cNvPr id="33" name="Prostokąt zaokrąglony 32"/>
            <p:cNvSpPr/>
            <p:nvPr/>
          </p:nvSpPr>
          <p:spPr>
            <a:xfrm>
              <a:off x="1" y="471645"/>
              <a:ext cx="5760720" cy="943293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Prostokąt 33"/>
            <p:cNvSpPr/>
            <p:nvPr/>
          </p:nvSpPr>
          <p:spPr>
            <a:xfrm>
              <a:off x="27628" y="499274"/>
              <a:ext cx="5705464" cy="88803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l-PL" kern="1200" dirty="0">
                  <a:latin typeface="Proxima Nova"/>
                </a:rPr>
                <a:t>Rozpatrzenie wniosku (maksymalnie rok, </a:t>
              </a:r>
              <a:br>
                <a:rPr lang="pl-PL" kern="1200" dirty="0">
                  <a:latin typeface="Proxima Nova"/>
                </a:rPr>
              </a:br>
              <a:r>
                <a:rPr lang="pl-PL" kern="1200" dirty="0">
                  <a:latin typeface="Proxima Nova"/>
                </a:rPr>
                <a:t>do 31 lipca każdego roku)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025407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ymbol zastępczy zawartości 3">
            <a:extLst>
              <a:ext uri="{FF2B5EF4-FFF2-40B4-BE49-F238E27FC236}">
                <a16:creationId xmlns:a16="http://schemas.microsoft.com/office/drawing/2014/main" id="{10DC4317-4D71-BF83-15F1-1C8F00D592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3172" y="813253"/>
            <a:ext cx="7580728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4594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E37334A-E079-93DD-F9A7-453A05D3AB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1048705"/>
            <a:ext cx="10515600" cy="1912711"/>
          </a:xfrm>
        </p:spPr>
        <p:txBody>
          <a:bodyPr>
            <a:normAutofit fontScale="90000"/>
          </a:bodyPr>
          <a:lstStyle/>
          <a:p>
            <a:pPr algn="ctr"/>
            <a:r>
              <a:rPr lang="pl-PL" sz="3200" b="1" dirty="0">
                <a:solidFill>
                  <a:schemeClr val="bg1"/>
                </a:solidFill>
                <a:effectLst/>
                <a:latin typeface="Proxima Nova"/>
                <a:ea typeface="Calibri" panose="020F0502020204030204" pitchFamily="34" charset="0"/>
              </a:rPr>
              <a:t>Studium uwarunkowań i kierunków zagospodarowania przestrzennego miasta Kołobrzeg </a:t>
            </a:r>
            <a:br>
              <a:rPr lang="pl-PL" sz="3200" b="1" dirty="0">
                <a:solidFill>
                  <a:schemeClr val="bg1"/>
                </a:solidFill>
                <a:effectLst/>
                <a:latin typeface="Proxima Nova"/>
                <a:ea typeface="Calibri" panose="020F0502020204030204" pitchFamily="34" charset="0"/>
              </a:rPr>
            </a:br>
            <a:br>
              <a:rPr lang="pl-PL" sz="3200" b="1" dirty="0">
                <a:solidFill>
                  <a:schemeClr val="bg1"/>
                </a:solidFill>
                <a:effectLst/>
                <a:latin typeface="Proxima Nova"/>
                <a:ea typeface="Calibri" panose="020F0502020204030204" pitchFamily="34" charset="0"/>
              </a:rPr>
            </a:br>
            <a:r>
              <a:rPr lang="pl-PL" sz="2000" b="1" dirty="0">
                <a:solidFill>
                  <a:schemeClr val="bg1"/>
                </a:solidFill>
                <a:latin typeface="Proxima Nova"/>
              </a:rPr>
              <a:t>Uchwała Nr XXXIV/446/13 Rady Miasta Kołobrzeg z dnia 12 czerwca 2013 r. w sprawie uchwalenia studium uwarunkowań i kierunków zagospodarowania przestrzennego miasta Kołobrzeg</a:t>
            </a:r>
            <a:br>
              <a:rPr lang="pl-PL" sz="2000" dirty="0">
                <a:solidFill>
                  <a:schemeClr val="bg1"/>
                </a:solidFill>
                <a:latin typeface="Proxima Nova"/>
              </a:rPr>
            </a:br>
            <a:endParaRPr lang="pl-PL" sz="2000" dirty="0">
              <a:solidFill>
                <a:schemeClr val="bg1"/>
              </a:solidFill>
              <a:latin typeface="Proxima Nova"/>
            </a:endParaRP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7B0889BF-8920-3F96-437D-42768447D845}"/>
              </a:ext>
            </a:extLst>
          </p:cNvPr>
          <p:cNvSpPr txBox="1"/>
          <p:nvPr/>
        </p:nvSpPr>
        <p:spPr>
          <a:xfrm>
            <a:off x="597074" y="3672224"/>
            <a:ext cx="1099785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800" b="1" dirty="0">
                <a:solidFill>
                  <a:schemeClr val="bg1"/>
                </a:solidFill>
                <a:effectLst/>
                <a:latin typeface="Proxima Nova"/>
                <a:ea typeface="Calibri" panose="020F0502020204030204" pitchFamily="34" charset="0"/>
              </a:rPr>
              <a:t>Przeprowadzenie odpowiedniej procedury zmierzającej do zmiany granic miasta Kołobrzeg – rozważenie jego powiększenia tak, aby miasto w konsekwencji tworzyło zwarty i spójny obszar.</a:t>
            </a:r>
            <a:endParaRPr lang="pl-PL" sz="2800" dirty="0">
              <a:solidFill>
                <a:schemeClr val="bg1"/>
              </a:solidFill>
              <a:effectLst/>
              <a:latin typeface="Proxima Nova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86657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8A3CC21-EDF4-C58B-9667-803937B79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42222"/>
          </a:xfrm>
        </p:spPr>
        <p:txBody>
          <a:bodyPr>
            <a:normAutofit/>
          </a:bodyPr>
          <a:lstStyle/>
          <a:p>
            <a:pPr algn="ctr"/>
            <a:r>
              <a:rPr lang="pl-PL" sz="3200" b="1" dirty="0">
                <a:solidFill>
                  <a:schemeClr val="bg1"/>
                </a:solidFill>
                <a:effectLst/>
                <a:latin typeface="Proxima Nova"/>
                <a:ea typeface="Calibri" panose="020F0502020204030204" pitchFamily="34" charset="0"/>
                <a:cs typeface="Times New Roman" panose="02020603050405020304" pitchFamily="18" charset="0"/>
              </a:rPr>
              <a:t>Strategia Smart City Miasta Kołobrzeg </a:t>
            </a:r>
            <a:endParaRPr lang="pl-PL" sz="3200" dirty="0">
              <a:solidFill>
                <a:schemeClr val="bg1"/>
              </a:solidFill>
              <a:latin typeface="Proxima Nova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593F4B5D-49FB-0398-32C5-60837A6F68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617364"/>
            <a:ext cx="10515600" cy="3523377"/>
          </a:xfrm>
        </p:spPr>
        <p:txBody>
          <a:bodyPr/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000" b="1" dirty="0">
                <a:solidFill>
                  <a:schemeClr val="bg1"/>
                </a:solidFill>
                <a:effectLst/>
                <a:latin typeface="Proxima Nova"/>
                <a:ea typeface="Calibri" panose="020F0502020204030204" pitchFamily="34" charset="0"/>
                <a:cs typeface="Times New Roman" panose="02020603050405020304" pitchFamily="18" charset="0"/>
              </a:rPr>
              <a:t>Na jakich założeniach opiera się wyzwanie:</a:t>
            </a:r>
            <a:endParaRPr lang="pl-PL" sz="2000" dirty="0">
              <a:solidFill>
                <a:schemeClr val="bg1"/>
              </a:solidFill>
              <a:effectLst/>
              <a:latin typeface="Proxima Nova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pl-PL" sz="2000" dirty="0">
                <a:solidFill>
                  <a:schemeClr val="bg1"/>
                </a:solidFill>
                <a:effectLst/>
                <a:latin typeface="Proxima Nova"/>
                <a:ea typeface="Calibri" panose="020F0502020204030204" pitchFamily="34" charset="0"/>
                <a:cs typeface="Times New Roman" panose="02020603050405020304" pitchFamily="18" charset="0"/>
              </a:rPr>
              <a:t>Należy dążyć do lepszego wykorzystania posiadanych zasobów, w tym atutów lokalizacyjnych, uwarunkowań przyrodniczych miasta, jak też dobrze rozwiniętej gospodarki turystyczno-uzdrowiskowej, do dywersyfikacji działalności gospodarczej,</a:t>
            </a:r>
          </a:p>
          <a:p>
            <a:pPr marL="342900" lvl="0" indent="-34290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pl-PL" b="1" dirty="0">
                <a:solidFill>
                  <a:schemeClr val="bg1"/>
                </a:solidFill>
                <a:effectLst/>
                <a:latin typeface="Proxima Nova"/>
                <a:ea typeface="Calibri" panose="020F0502020204030204" pitchFamily="34" charset="0"/>
                <a:cs typeface="Times New Roman" panose="02020603050405020304" pitchFamily="18" charset="0"/>
              </a:rPr>
              <a:t>Należy pozyskać niezbędne zasoby do kreowania nowych rozwiązań i branż gospodarczych.</a:t>
            </a: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3430F92E-1F08-C799-F084-699FAD8EA26E}"/>
              </a:ext>
            </a:extLst>
          </p:cNvPr>
          <p:cNvSpPr txBox="1"/>
          <p:nvPr/>
        </p:nvSpPr>
        <p:spPr>
          <a:xfrm>
            <a:off x="745921" y="1147389"/>
            <a:ext cx="10515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800" b="1" dirty="0">
                <a:solidFill>
                  <a:schemeClr val="bg1"/>
                </a:solidFill>
                <a:effectLst/>
                <a:latin typeface="Proxima Nova"/>
                <a:ea typeface="Calibri" panose="020F0502020204030204" pitchFamily="34" charset="0"/>
                <a:cs typeface="Times New Roman" panose="02020603050405020304" pitchFamily="18" charset="0"/>
              </a:rPr>
              <a:t>Jak przełamać monokulturę gospodarczą i rozwinąć inne branże w mieście?</a:t>
            </a:r>
            <a:endParaRPr lang="pl-PL" sz="2800" dirty="0">
              <a:latin typeface="Proxima Nova"/>
            </a:endParaRPr>
          </a:p>
        </p:txBody>
      </p:sp>
    </p:spTree>
    <p:extLst>
      <p:ext uri="{BB962C8B-B14F-4D97-AF65-F5344CB8AC3E}">
        <p14:creationId xmlns:p14="http://schemas.microsoft.com/office/powerpoint/2010/main" val="20291802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A4F39E4-F451-3257-A84D-347E051A4A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6784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pl-PL" sz="3200" b="1" dirty="0">
                <a:solidFill>
                  <a:schemeClr val="bg1"/>
                </a:solidFill>
                <a:effectLst/>
                <a:latin typeface="Proxima Nova"/>
                <a:ea typeface="Calibri" panose="020F0502020204030204" pitchFamily="34" charset="0"/>
                <a:cs typeface="Times New Roman" panose="02020603050405020304" pitchFamily="18" charset="0"/>
              </a:rPr>
              <a:t>Strategia Rozwoju </a:t>
            </a:r>
            <a:r>
              <a:rPr lang="pl-PL" sz="3200" b="1" dirty="0">
                <a:solidFill>
                  <a:schemeClr val="bg1"/>
                </a:solidFill>
                <a:latin typeface="Proxima Nova"/>
                <a:ea typeface="Calibri" panose="020F0502020204030204" pitchFamily="34" charset="0"/>
                <a:cs typeface="Times New Roman" panose="02020603050405020304" pitchFamily="18" charset="0"/>
              </a:rPr>
              <a:t>M</a:t>
            </a:r>
            <a:r>
              <a:rPr lang="pl-PL" sz="3200" b="1" dirty="0">
                <a:solidFill>
                  <a:schemeClr val="bg1"/>
                </a:solidFill>
                <a:effectLst/>
                <a:latin typeface="Proxima Nova"/>
                <a:ea typeface="Calibri" panose="020F0502020204030204" pitchFamily="34" charset="0"/>
                <a:cs typeface="Times New Roman" panose="02020603050405020304" pitchFamily="18" charset="0"/>
              </a:rPr>
              <a:t>iasta do 2030 r. zdefiniowała siedem kluczowych wyzwań rozwojowych miasta Kołobrzeg:</a:t>
            </a:r>
            <a:br>
              <a:rPr lang="pl-PL" sz="3200" b="1" dirty="0">
                <a:solidFill>
                  <a:schemeClr val="bg1"/>
                </a:solidFill>
                <a:effectLst/>
                <a:latin typeface="Proxima Nova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1300" b="1" dirty="0">
                <a:solidFill>
                  <a:schemeClr val="bg1"/>
                </a:solidFill>
                <a:effectLst/>
                <a:latin typeface="Proxima Nova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pl-PL" sz="1300" b="0" i="0" dirty="0">
                <a:solidFill>
                  <a:schemeClr val="bg1"/>
                </a:solidFill>
                <a:effectLst/>
                <a:latin typeface="Proxima Nova"/>
              </a:rPr>
              <a:t>uchwała NR LIV/778/22 Rady Miasta Kołobrzeg z dnia 28 września 2022 r.)</a:t>
            </a:r>
            <a:endParaRPr lang="pl-PL" sz="1300" dirty="0">
              <a:solidFill>
                <a:schemeClr val="bg1"/>
              </a:solidFill>
              <a:latin typeface="Proxima Nova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530BC89-1A28-9999-E136-94678A880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81842"/>
            <a:ext cx="10515600" cy="4331892"/>
          </a:xfrm>
        </p:spPr>
        <p:txBody>
          <a:bodyPr>
            <a:normAutofit fontScale="40000" lnSpcReduction="20000"/>
          </a:bodyPr>
          <a:lstStyle/>
          <a:p>
            <a:pPr marL="342900" lvl="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pl-PL" sz="4200" b="1" dirty="0">
                <a:solidFill>
                  <a:schemeClr val="bg1"/>
                </a:solidFill>
                <a:effectLst/>
                <a:latin typeface="Proxima Nova"/>
                <a:ea typeface="Calibri" panose="020F0502020204030204" pitchFamily="34" charset="0"/>
                <a:cs typeface="Times New Roman" panose="02020603050405020304" pitchFamily="18" charset="0"/>
              </a:rPr>
              <a:t>Przełamanie monokultury gospodarczej i rozwinięcie innych branż w mieście, wykorzystując potencjał terenów podmiejskich funkcjonalnie powiązanych z miastem.</a:t>
            </a:r>
          </a:p>
          <a:p>
            <a:pPr marL="342900" lvl="0" indent="-342900" algn="just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pl-PL" sz="3000" dirty="0">
                <a:solidFill>
                  <a:schemeClr val="bg1"/>
                </a:solidFill>
                <a:effectLst/>
                <a:latin typeface="Proxima Nova"/>
                <a:ea typeface="Calibri" panose="020F0502020204030204" pitchFamily="34" charset="0"/>
                <a:cs typeface="Times New Roman" panose="02020603050405020304" pitchFamily="18" charset="0"/>
              </a:rPr>
              <a:t>Wzmocnienie głównej specjalizacji miasta (przy widocznym już dziś deficycie kadr, małej innowacyjności branży turystyczno-uzdrowiskowej), godząc sprzeczne interesy (coraz więcej obiektów hotelarskich, coraz mniej przestrzeni zielonej, coraz więcej turystów i rezydentów, coraz większa presja na środowisko i pogorszenie jakości życia), pamiętając, że to właśnie turystyka napędza ekonomię miasta i budżet miasta.</a:t>
            </a:r>
          </a:p>
          <a:p>
            <a:pPr marL="342900" lvl="0" indent="-342900" algn="just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pl-PL" sz="3000" dirty="0">
                <a:solidFill>
                  <a:schemeClr val="bg1"/>
                </a:solidFill>
                <a:effectLst/>
                <a:latin typeface="Proxima Nova"/>
                <a:ea typeface="Calibri" panose="020F0502020204030204" pitchFamily="34" charset="0"/>
                <a:cs typeface="Times New Roman" panose="02020603050405020304" pitchFamily="18" charset="0"/>
              </a:rPr>
              <a:t>Rozwój zrównoważony w odniesieniu do środowiska i kurczących się zasobów naturalnych.</a:t>
            </a:r>
          </a:p>
          <a:p>
            <a:pPr marL="342900" lvl="0" indent="-342900" algn="just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pl-PL" sz="3000" dirty="0">
                <a:solidFill>
                  <a:schemeClr val="bg1"/>
                </a:solidFill>
                <a:effectLst/>
                <a:latin typeface="Proxima Nova"/>
                <a:ea typeface="Calibri" panose="020F0502020204030204" pitchFamily="34" charset="0"/>
                <a:cs typeface="Times New Roman" panose="02020603050405020304" pitchFamily="18" charset="0"/>
              </a:rPr>
              <a:t>Rozwiązanie problemów komunikacyjnych miasta (nadmiar samochodów, brak miejsc parkingowych, rola komunikacji publicznej, rola komunikacji kolejowej, wodnej, rowerowej).</a:t>
            </a:r>
          </a:p>
          <a:p>
            <a:pPr marL="342900" lvl="0" indent="-342900" algn="just">
              <a:lnSpc>
                <a:spcPct val="150000"/>
              </a:lnSpc>
              <a:spcBef>
                <a:spcPts val="0"/>
              </a:spcBef>
              <a:buFont typeface="+mj-lt"/>
              <a:buAutoNum type="arabicPeriod" startAt="5"/>
            </a:pPr>
            <a:r>
              <a:rPr lang="pl-PL" sz="3000" dirty="0">
                <a:solidFill>
                  <a:schemeClr val="bg1"/>
                </a:solidFill>
                <a:effectLst/>
                <a:latin typeface="Proxima Nova"/>
                <a:ea typeface="Calibri" panose="020F0502020204030204" pitchFamily="34" charset="0"/>
                <a:cs typeface="Times New Roman" panose="02020603050405020304" pitchFamily="18" charset="0"/>
              </a:rPr>
              <a:t>Poprawa atrakcyjności Kołobrzegu jako miejsca dobrego do życia dla różnych grup wiekowych (zatrzymanie i przyciąganie młodych, zatrzymanie stałych mieszkańców w wieku produkcyjnym, odpowiednia polityka senioralna).</a:t>
            </a:r>
          </a:p>
          <a:p>
            <a:pPr marL="342900" lvl="0" indent="-342900" algn="just">
              <a:lnSpc>
                <a:spcPct val="150000"/>
              </a:lnSpc>
              <a:spcBef>
                <a:spcPts val="0"/>
              </a:spcBef>
              <a:buFont typeface="+mj-lt"/>
              <a:buAutoNum type="arabicPeriod" startAt="5"/>
            </a:pPr>
            <a:r>
              <a:rPr lang="pl-PL" sz="3000" dirty="0">
                <a:solidFill>
                  <a:schemeClr val="bg1"/>
                </a:solidFill>
                <a:effectLst/>
                <a:latin typeface="Proxima Nova"/>
                <a:ea typeface="Calibri" panose="020F0502020204030204" pitchFamily="34" charset="0"/>
                <a:cs typeface="Times New Roman" panose="02020603050405020304" pitchFamily="18" charset="0"/>
              </a:rPr>
              <a:t>Usprawnienie zarządzania miastem oraz sposobu w jaki miasto wspierać będzie rozwój społeczeństwa obywatelskiego i aktywności społecznej mieszkańców.</a:t>
            </a:r>
          </a:p>
          <a:p>
            <a:pPr marL="342900" lvl="0" indent="-342900" algn="just">
              <a:lnSpc>
                <a:spcPct val="150000"/>
              </a:lnSpc>
              <a:spcBef>
                <a:spcPts val="0"/>
              </a:spcBef>
              <a:buFont typeface="+mj-lt"/>
              <a:buAutoNum type="arabicPeriod" startAt="5"/>
            </a:pPr>
            <a:r>
              <a:rPr lang="pl-PL" sz="3000" dirty="0">
                <a:solidFill>
                  <a:schemeClr val="bg1"/>
                </a:solidFill>
                <a:effectLst/>
                <a:latin typeface="Proxima Nova"/>
                <a:ea typeface="Calibri" panose="020F0502020204030204" pitchFamily="34" charset="0"/>
                <a:cs typeface="Times New Roman" panose="02020603050405020304" pitchFamily="18" charset="0"/>
              </a:rPr>
              <a:t>Wykorzystanie potencjału współpracy w ujęciu funkcjonalnym, zarówno z sąsiednimi gminami oraz na poziome obszaru funkcjonalnego Koszalin-Kołobrzeg-Białogard, a także </a:t>
            </a:r>
            <a:r>
              <a:rPr lang="pl-PL" sz="3000" dirty="0" err="1">
                <a:solidFill>
                  <a:schemeClr val="bg1"/>
                </a:solidFill>
                <a:effectLst/>
                <a:latin typeface="Proxima Nova"/>
                <a:ea typeface="Calibri" panose="020F0502020204030204" pitchFamily="34" charset="0"/>
                <a:cs typeface="Times New Roman" panose="02020603050405020304" pitchFamily="18" charset="0"/>
              </a:rPr>
              <a:t>subregionalnego</a:t>
            </a:r>
            <a:r>
              <a:rPr lang="pl-PL" sz="3000" dirty="0">
                <a:solidFill>
                  <a:schemeClr val="bg1"/>
                </a:solidFill>
                <a:effectLst/>
                <a:latin typeface="Proxima Nova"/>
                <a:ea typeface="Calibri" panose="020F0502020204030204" pitchFamily="34" charset="0"/>
                <a:cs typeface="Times New Roman" panose="02020603050405020304" pitchFamily="18" charset="0"/>
              </a:rPr>
              <a:t> z uwzględnieniem Słupska, w celu zapewnienia synergii rozwoju i wykorzystania wzajemnych atutów – „budowy  konkurencyjnego i komplementarnego w skali regionu i kraju obszaru gospodarczego o wysokiej jakości życia”.</a:t>
            </a:r>
          </a:p>
        </p:txBody>
      </p:sp>
    </p:spTree>
    <p:extLst>
      <p:ext uri="{BB962C8B-B14F-4D97-AF65-F5344CB8AC3E}">
        <p14:creationId xmlns:p14="http://schemas.microsoft.com/office/powerpoint/2010/main" val="38577395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1AB27A8-1BAB-3ECF-6564-6EA819436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460500"/>
          </a:xfrm>
        </p:spPr>
        <p:txBody>
          <a:bodyPr>
            <a:noAutofit/>
          </a:bodyPr>
          <a:lstStyle/>
          <a:p>
            <a:pPr algn="ctr"/>
            <a:r>
              <a:rPr lang="pl-PL" sz="3200" b="1" dirty="0">
                <a:solidFill>
                  <a:schemeClr val="bg1"/>
                </a:solidFill>
                <a:latin typeface="Proxima Nova"/>
              </a:rPr>
              <a:t>Studium możliwości poszerzenia profilu gospodarczego miasta Kołobrzeg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880EA6D-21A9-2697-5F36-9C386DCD9F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46914"/>
            <a:ext cx="10515600" cy="4130049"/>
          </a:xfrm>
        </p:spPr>
        <p:txBody>
          <a:bodyPr>
            <a:normAutofit fontScale="92500" lnSpcReduction="20000"/>
          </a:bodyPr>
          <a:lstStyle/>
          <a:p>
            <a:pPr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600" b="1" dirty="0">
                <a:solidFill>
                  <a:schemeClr val="bg1"/>
                </a:solidFill>
                <a:effectLst/>
                <a:latin typeface="Proxima Nova"/>
                <a:ea typeface="Calibri" panose="020F0502020204030204" pitchFamily="34" charset="0"/>
                <a:cs typeface="Times New Roman" panose="02020603050405020304" pitchFamily="18" charset="0"/>
              </a:rPr>
              <a:t>Głównym wyzwaniem rozwojowym Kołobrzegu w kontekście gospodarczym jest przełamanie monokultury gospodarczej i rozwinięcie innych branż w mieście.</a:t>
            </a:r>
            <a:endParaRPr lang="pl-PL" sz="2600" dirty="0">
              <a:solidFill>
                <a:schemeClr val="bg1"/>
              </a:solidFill>
              <a:effectLst/>
              <a:latin typeface="Proxima Nova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1900" dirty="0">
                <a:solidFill>
                  <a:schemeClr val="bg1"/>
                </a:solidFill>
                <a:effectLst/>
                <a:latin typeface="Proxima Nova"/>
                <a:ea typeface="Calibri" panose="020F0502020204030204" pitchFamily="34" charset="0"/>
                <a:cs typeface="Times New Roman" panose="02020603050405020304" pitchFamily="18" charset="0"/>
              </a:rPr>
              <a:t>Przełamanie monokultury gospodarczej ma na celu:</a:t>
            </a:r>
          </a:p>
          <a:p>
            <a:pPr marL="342900" lvl="0" indent="-342900">
              <a:lnSpc>
                <a:spcPct val="115000"/>
              </a:lnSpc>
              <a:spcBef>
                <a:spcPts val="600"/>
              </a:spcBef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pl-PL" sz="1900" dirty="0">
                <a:solidFill>
                  <a:schemeClr val="bg1"/>
                </a:solidFill>
                <a:effectLst/>
                <a:latin typeface="Proxima Nova"/>
                <a:ea typeface="Calibri" panose="020F0502020204030204" pitchFamily="34" charset="0"/>
                <a:cs typeface="Times New Roman" panose="02020603050405020304" pitchFamily="18" charset="0"/>
              </a:rPr>
              <a:t>zwiększenie zdolności miasta do zatrzymywania osób młodych;</a:t>
            </a:r>
          </a:p>
          <a:p>
            <a:pPr marL="342900" lvl="0" indent="-342900">
              <a:lnSpc>
                <a:spcPct val="115000"/>
              </a:lnSpc>
              <a:spcBef>
                <a:spcPts val="600"/>
              </a:spcBef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pl-PL" sz="1900" dirty="0">
                <a:solidFill>
                  <a:schemeClr val="bg1"/>
                </a:solidFill>
                <a:effectLst/>
                <a:latin typeface="Proxima Nova"/>
                <a:ea typeface="Calibri" panose="020F0502020204030204" pitchFamily="34" charset="0"/>
                <a:cs typeface="Times New Roman" panose="02020603050405020304" pitchFamily="18" charset="0"/>
              </a:rPr>
              <a:t>zwiększenie dochodów mieszkańców i przedsiębiorców, którzy w rzeczywisty sposób budują długofalowy potencjał gospodarki Kołobrzegu;</a:t>
            </a:r>
          </a:p>
          <a:p>
            <a:pPr marL="342900" lvl="0" indent="-342900">
              <a:lnSpc>
                <a:spcPct val="115000"/>
              </a:lnSpc>
              <a:spcBef>
                <a:spcPts val="600"/>
              </a:spcBef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pl-PL" sz="1900" dirty="0">
                <a:solidFill>
                  <a:schemeClr val="bg1"/>
                </a:solidFill>
                <a:effectLst/>
                <a:latin typeface="Proxima Nova"/>
                <a:ea typeface="Calibri" panose="020F0502020204030204" pitchFamily="34" charset="0"/>
                <a:cs typeface="Times New Roman" panose="02020603050405020304" pitchFamily="18" charset="0"/>
              </a:rPr>
              <a:t>zwiększenie dochodów budżetu miasta;</a:t>
            </a:r>
          </a:p>
          <a:p>
            <a:pPr marL="342900" lvl="0" indent="-342900">
              <a:lnSpc>
                <a:spcPct val="115000"/>
              </a:lnSpc>
              <a:spcBef>
                <a:spcPts val="600"/>
              </a:spcBef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pl-PL" sz="1900" dirty="0">
                <a:solidFill>
                  <a:schemeClr val="bg1"/>
                </a:solidFill>
                <a:effectLst/>
                <a:latin typeface="Proxima Nova"/>
                <a:ea typeface="Calibri" panose="020F0502020204030204" pitchFamily="34" charset="0"/>
                <a:cs typeface="Times New Roman" panose="02020603050405020304" pitchFamily="18" charset="0"/>
              </a:rPr>
              <a:t>zwiększenie odporności miasta na zjawiska kryzysowe i zmiany – tzw. </a:t>
            </a:r>
            <a:r>
              <a:rPr lang="pl-PL" sz="1900" dirty="0" err="1">
                <a:solidFill>
                  <a:schemeClr val="bg1"/>
                </a:solidFill>
                <a:effectLst/>
                <a:latin typeface="Proxima Nova"/>
                <a:ea typeface="Calibri" panose="020F0502020204030204" pitchFamily="34" charset="0"/>
                <a:cs typeface="Times New Roman" panose="02020603050405020304" pitchFamily="18" charset="0"/>
              </a:rPr>
              <a:t>rezyliencja</a:t>
            </a:r>
            <a:r>
              <a:rPr lang="pl-PL" sz="1900" dirty="0">
                <a:solidFill>
                  <a:schemeClr val="bg1"/>
                </a:solidFill>
                <a:effectLst/>
                <a:latin typeface="Proxima Nova"/>
                <a:ea typeface="Calibri" panose="020F0502020204030204" pitchFamily="34" charset="0"/>
                <a:cs typeface="Times New Roman" panose="02020603050405020304" pitchFamily="18" charset="0"/>
              </a:rPr>
              <a:t>/ odporność/ sprężystość.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0052874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 descr="Obraz zawierający osoba, wewnątrz, grupa, pomieszczenie&#10;&#10;Opis wygenerowany automatycznie">
            <a:extLst>
              <a:ext uri="{FF2B5EF4-FFF2-40B4-BE49-F238E27FC236}">
                <a16:creationId xmlns:a16="http://schemas.microsoft.com/office/drawing/2014/main" id="{1B08A33C-36D5-D689-96B8-6CBFA365F3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581" y="411290"/>
            <a:ext cx="10832838" cy="5004771"/>
          </a:xfrm>
          <a:prstGeom prst="rect">
            <a:avLst/>
          </a:prstGeom>
        </p:spPr>
      </p:pic>
      <p:sp>
        <p:nvSpPr>
          <p:cNvPr id="7" name="pole tekstowe 6">
            <a:extLst>
              <a:ext uri="{FF2B5EF4-FFF2-40B4-BE49-F238E27FC236}">
                <a16:creationId xmlns:a16="http://schemas.microsoft.com/office/drawing/2014/main" id="{C0A9EA0A-861E-59BE-B5ED-0B8B7BA6685B}"/>
              </a:ext>
            </a:extLst>
          </p:cNvPr>
          <p:cNvSpPr txBox="1"/>
          <p:nvPr/>
        </p:nvSpPr>
        <p:spPr>
          <a:xfrm>
            <a:off x="8610600" y="5416061"/>
            <a:ext cx="60943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800" b="1" dirty="0">
                <a:solidFill>
                  <a:schemeClr val="bg1"/>
                </a:solidFill>
                <a:latin typeface="Proxima Nova"/>
              </a:rPr>
              <a:t>Spotkanie w Korzystnie</a:t>
            </a:r>
            <a:endParaRPr lang="pl-PL" dirty="0">
              <a:latin typeface="Proxima Nova"/>
            </a:endParaRPr>
          </a:p>
        </p:txBody>
      </p:sp>
      <p:sp>
        <p:nvSpPr>
          <p:cNvPr id="2" name="Symbol zastępczy numeru slajdu 1">
            <a:extLst>
              <a:ext uri="{FF2B5EF4-FFF2-40B4-BE49-F238E27FC236}">
                <a16:creationId xmlns:a16="http://schemas.microsoft.com/office/drawing/2014/main" id="{447526DF-78D7-721E-3487-DDCA643B43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8C51C-5E5D-4A6F-84AC-D04302587DC6}" type="slidenum">
              <a:rPr lang="pl-PL" smtClean="0"/>
              <a:t>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569769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 descr="Obraz zawierający wewnątrz, podłoże, osoba&#10;&#10;Opis wygenerowany automatycznie">
            <a:extLst>
              <a:ext uri="{FF2B5EF4-FFF2-40B4-BE49-F238E27FC236}">
                <a16:creationId xmlns:a16="http://schemas.microsoft.com/office/drawing/2014/main" id="{6014337B-7D2A-DE8F-0CBE-C3EA3C7675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6653" y="886471"/>
            <a:ext cx="9661120" cy="4351338"/>
          </a:xfrm>
        </p:spPr>
      </p:pic>
      <p:sp>
        <p:nvSpPr>
          <p:cNvPr id="7" name="pole tekstowe 6">
            <a:extLst>
              <a:ext uri="{FF2B5EF4-FFF2-40B4-BE49-F238E27FC236}">
                <a16:creationId xmlns:a16="http://schemas.microsoft.com/office/drawing/2014/main" id="{F5FB7E68-9D61-246C-FFDC-A56B246B155C}"/>
              </a:ext>
            </a:extLst>
          </p:cNvPr>
          <p:cNvSpPr txBox="1"/>
          <p:nvPr/>
        </p:nvSpPr>
        <p:spPr>
          <a:xfrm>
            <a:off x="8610600" y="5243081"/>
            <a:ext cx="60943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800" b="1" dirty="0">
                <a:solidFill>
                  <a:schemeClr val="bg1"/>
                </a:solidFill>
                <a:latin typeface="Proxima Nova"/>
              </a:rPr>
              <a:t>Spotkanie w Niekaninie</a:t>
            </a:r>
            <a:endParaRPr lang="pl-PL" dirty="0">
              <a:latin typeface="Proxima Nova"/>
            </a:endParaRPr>
          </a:p>
        </p:txBody>
      </p:sp>
      <p:sp>
        <p:nvSpPr>
          <p:cNvPr id="2" name="Symbol zastępczy numeru slajdu 1">
            <a:extLst>
              <a:ext uri="{FF2B5EF4-FFF2-40B4-BE49-F238E27FC236}">
                <a16:creationId xmlns:a16="http://schemas.microsoft.com/office/drawing/2014/main" id="{C451E76B-6ED5-F66B-DEA1-6F3223F82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8C51C-5E5D-4A6F-84AC-D04302587DC6}" type="slidenum">
              <a:rPr lang="pl-PL" smtClean="0"/>
              <a:t>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614627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 descr="Obraz zawierający tekst, osoba, osoby, grupa&#10;&#10;Opis wygenerowany automatycznie">
            <a:extLst>
              <a:ext uri="{FF2B5EF4-FFF2-40B4-BE49-F238E27FC236}">
                <a16:creationId xmlns:a16="http://schemas.microsoft.com/office/drawing/2014/main" id="{C26E6AC8-2C68-AD83-6D02-9C32DDFD1A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7365" y="424281"/>
            <a:ext cx="6997270" cy="5247953"/>
          </a:xfrm>
        </p:spPr>
      </p:pic>
      <p:sp>
        <p:nvSpPr>
          <p:cNvPr id="7" name="pole tekstowe 6">
            <a:extLst>
              <a:ext uri="{FF2B5EF4-FFF2-40B4-BE49-F238E27FC236}">
                <a16:creationId xmlns:a16="http://schemas.microsoft.com/office/drawing/2014/main" id="{C1A1C7A4-273F-3194-0EE2-2F6730CC2759}"/>
              </a:ext>
            </a:extLst>
          </p:cNvPr>
          <p:cNvSpPr txBox="1"/>
          <p:nvPr/>
        </p:nvSpPr>
        <p:spPr>
          <a:xfrm>
            <a:off x="8193580" y="5672234"/>
            <a:ext cx="60943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800" b="1" dirty="0">
                <a:solidFill>
                  <a:schemeClr val="bg1"/>
                </a:solidFill>
                <a:latin typeface="Proxima Nova"/>
              </a:rPr>
              <a:t>Spotkanie w Budzistowie</a:t>
            </a:r>
            <a:endParaRPr lang="pl-PL" dirty="0">
              <a:latin typeface="Proxima Nova"/>
            </a:endParaRPr>
          </a:p>
        </p:txBody>
      </p:sp>
      <p:sp>
        <p:nvSpPr>
          <p:cNvPr id="2" name="Symbol zastępczy numeru slajdu 1">
            <a:extLst>
              <a:ext uri="{FF2B5EF4-FFF2-40B4-BE49-F238E27FC236}">
                <a16:creationId xmlns:a16="http://schemas.microsoft.com/office/drawing/2014/main" id="{FEFBE1C9-84CC-033F-27F5-E597544FC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8C51C-5E5D-4A6F-84AC-D04302587DC6}" type="slidenum">
              <a:rPr lang="pl-PL" smtClean="0"/>
              <a:t>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121673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 descr="Obraz zawierający osoba, ściana, wewnątrz, sufit&#10;&#10;Opis wygenerowany automatycznie">
            <a:extLst>
              <a:ext uri="{FF2B5EF4-FFF2-40B4-BE49-F238E27FC236}">
                <a16:creationId xmlns:a16="http://schemas.microsoft.com/office/drawing/2014/main" id="{686EF18C-8841-F624-0B05-E02D1F0116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609" y="735723"/>
            <a:ext cx="9410781" cy="4238586"/>
          </a:xfrm>
          <a:prstGeom prst="rect">
            <a:avLst/>
          </a:prstGeom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F29CF38F-B5E9-3288-89BE-7000BB24DC30}"/>
              </a:ext>
            </a:extLst>
          </p:cNvPr>
          <p:cNvSpPr txBox="1"/>
          <p:nvPr/>
        </p:nvSpPr>
        <p:spPr>
          <a:xfrm>
            <a:off x="7977958" y="5111331"/>
            <a:ext cx="60943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800" b="1" dirty="0">
                <a:solidFill>
                  <a:schemeClr val="bg1"/>
                </a:solidFill>
                <a:latin typeface="Proxima Nova"/>
              </a:rPr>
              <a:t>Spotkanie w Dźwirzynie</a:t>
            </a:r>
            <a:endParaRPr lang="pl-PL" dirty="0">
              <a:latin typeface="Proxima Nova"/>
            </a:endParaRPr>
          </a:p>
        </p:txBody>
      </p:sp>
      <p:sp>
        <p:nvSpPr>
          <p:cNvPr id="2" name="Symbol zastępczy numeru slajdu 1">
            <a:extLst>
              <a:ext uri="{FF2B5EF4-FFF2-40B4-BE49-F238E27FC236}">
                <a16:creationId xmlns:a16="http://schemas.microsoft.com/office/drawing/2014/main" id="{8186DCF9-3438-C05A-1078-2D865DC22A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8C51C-5E5D-4A6F-84AC-D04302587DC6}" type="slidenum">
              <a:rPr lang="pl-PL" smtClean="0"/>
              <a:t>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50988741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</TotalTime>
  <Words>638</Words>
  <Application>Microsoft Office PowerPoint</Application>
  <PresentationFormat>Panoramiczny</PresentationFormat>
  <Paragraphs>101</Paragraphs>
  <Slides>14</Slides>
  <Notes>0</Notes>
  <HiddenSlides>0</HiddenSlides>
  <MMClips>0</MMClips>
  <ScaleCrop>false</ScaleCrop>
  <HeadingPairs>
    <vt:vector size="8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Osadzone serwery OLE</vt:lpstr>
      </vt:variant>
      <vt:variant>
        <vt:i4>1</vt:i4>
      </vt:variant>
      <vt:variant>
        <vt:lpstr>Tytuły slajdów</vt:lpstr>
      </vt:variant>
      <vt:variant>
        <vt:i4>14</vt:i4>
      </vt:variant>
    </vt:vector>
  </HeadingPairs>
  <TitlesOfParts>
    <vt:vector size="21" baseType="lpstr">
      <vt:lpstr>Arial</vt:lpstr>
      <vt:lpstr>Calibri</vt:lpstr>
      <vt:lpstr>Calibri Light</vt:lpstr>
      <vt:lpstr>Proxima Nova</vt:lpstr>
      <vt:lpstr>Symbol</vt:lpstr>
      <vt:lpstr>Motyw pakietu Office</vt:lpstr>
      <vt:lpstr>Acrobat Document</vt:lpstr>
      <vt:lpstr>Przystąpienie do procedury zmiany granic administracyjnych Gminy Miasto Kołobrzeg </vt:lpstr>
      <vt:lpstr>Studium uwarunkowań i kierunków zagospodarowania przestrzennego miasta Kołobrzeg   Uchwała Nr XXXIV/446/13 Rady Miasta Kołobrzeg z dnia 12 czerwca 2013 r. w sprawie uchwalenia studium uwarunkowań i kierunków zagospodarowania przestrzennego miasta Kołobrzeg </vt:lpstr>
      <vt:lpstr>Strategia Smart City Miasta Kołobrzeg </vt:lpstr>
      <vt:lpstr>Strategia Rozwoju Miasta do 2030 r. zdefiniowała siedem kluczowych wyzwań rozwojowych miasta Kołobrzeg: (uchwała NR LIV/778/22 Rady Miasta Kołobrzeg z dnia 28 września 2022 r.)</vt:lpstr>
      <vt:lpstr>Studium możliwości poszerzenia profilu gospodarczego miasta Kołobrzeg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Struktura własnościowa gruntów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Przystąpienie do procedury zmiany granic administracyjnych Gminy Miasto Kołobrzeg</dc:title>
  <dc:creator>lszczerba</dc:creator>
  <cp:lastModifiedBy>Gmina Miasto</cp:lastModifiedBy>
  <cp:revision>25</cp:revision>
  <cp:lastPrinted>2022-11-28T14:35:23Z</cp:lastPrinted>
  <dcterms:created xsi:type="dcterms:W3CDTF">2022-11-21T08:14:36Z</dcterms:created>
  <dcterms:modified xsi:type="dcterms:W3CDTF">2022-12-01T20:58:31Z</dcterms:modified>
</cp:coreProperties>
</file>