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20"/>
  </p:notesMasterIdLst>
  <p:handoutMasterIdLst>
    <p:handoutMasterId r:id="rId21"/>
  </p:handoutMasterIdLst>
  <p:sldIdLst>
    <p:sldId id="259" r:id="rId2"/>
    <p:sldId id="280" r:id="rId3"/>
    <p:sldId id="299" r:id="rId4"/>
    <p:sldId id="302" r:id="rId5"/>
    <p:sldId id="257" r:id="rId6"/>
    <p:sldId id="293" r:id="rId7"/>
    <p:sldId id="281" r:id="rId8"/>
    <p:sldId id="294" r:id="rId9"/>
    <p:sldId id="295" r:id="rId10"/>
    <p:sldId id="283" r:id="rId11"/>
    <p:sldId id="297" r:id="rId12"/>
    <p:sldId id="287" r:id="rId13"/>
    <p:sldId id="300" r:id="rId14"/>
    <p:sldId id="298" r:id="rId15"/>
    <p:sldId id="284" r:id="rId16"/>
    <p:sldId id="301" r:id="rId17"/>
    <p:sldId id="288" r:id="rId18"/>
    <p:sldId id="279" r:id="rId19"/>
  </p:sldIdLst>
  <p:sldSz cx="9144000" cy="5143500" type="screen16x9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C89"/>
    <a:srgbClr val="A6C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 jasny 3 — Ak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43" autoAdjust="0"/>
  </p:normalViewPr>
  <p:slideViewPr>
    <p:cSldViewPr>
      <p:cViewPr>
        <p:scale>
          <a:sx n="118" d="100"/>
          <a:sy n="118" d="100"/>
        </p:scale>
        <p:origin x="-418" y="-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l">
              <a:defRPr sz="1200"/>
            </a:lvl1pPr>
          </a:lstStyle>
          <a:p>
            <a:r>
              <a:rPr lang="pl-PL" smtClean="0"/>
              <a:t>Funkcjonowanie SPP na tereie Gminy Miasto Kołobrzeg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51343" y="1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r">
              <a:defRPr sz="1200"/>
            </a:lvl1pPr>
          </a:lstStyle>
          <a:p>
            <a:fld id="{2F08085D-DF1A-443D-B7CC-B87451FA9FD6}" type="datetimeFigureOut">
              <a:rPr lang="pl-PL" smtClean="0"/>
              <a:pPr/>
              <a:t>21.07.2021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1" y="9431600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51343" y="9431600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r">
              <a:defRPr sz="1200"/>
            </a:lvl1pPr>
          </a:lstStyle>
          <a:p>
            <a:fld id="{39FCE63F-49E8-49BA-9F92-44C417AD8764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144237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l">
              <a:defRPr sz="1200"/>
            </a:lvl1pPr>
          </a:lstStyle>
          <a:p>
            <a:r>
              <a:rPr lang="pl-PL" smtClean="0"/>
              <a:t>Funkcjonowanie SPP na tereie Gminy Miasto Kołobrzeg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3" y="1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/>
          <a:lstStyle>
            <a:lvl1pPr algn="r">
              <a:defRPr sz="1200"/>
            </a:lvl1pPr>
          </a:lstStyle>
          <a:p>
            <a:fld id="{E0E87A90-473F-4218-81B9-6153725236F0}" type="datetimeFigureOut">
              <a:rPr lang="pl-PL" smtClean="0"/>
              <a:pPr/>
              <a:t>21.07.2021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8287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9" tIns="45725" rIns="91449" bIns="4572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16662"/>
            <a:ext cx="5439410" cy="4468416"/>
          </a:xfrm>
          <a:prstGeom prst="rect">
            <a:avLst/>
          </a:prstGeom>
        </p:spPr>
        <p:txBody>
          <a:bodyPr vert="horz" lIns="91449" tIns="45725" rIns="91449" bIns="45725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1" y="9431600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3" y="9431600"/>
            <a:ext cx="2946347" cy="496490"/>
          </a:xfrm>
          <a:prstGeom prst="rect">
            <a:avLst/>
          </a:prstGeom>
        </p:spPr>
        <p:txBody>
          <a:bodyPr vert="horz" lIns="91449" tIns="45725" rIns="91449" bIns="45725" rtlCol="0" anchor="b"/>
          <a:lstStyle>
            <a:lvl1pPr algn="r">
              <a:defRPr sz="1200"/>
            </a:lvl1pPr>
          </a:lstStyle>
          <a:p>
            <a:fld id="{6F9FAD20-49BF-4D50-8EF5-7B78E3A9D702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73163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8287" cy="3722687"/>
          </a:xfrm>
        </p:spPr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FAD20-49BF-4D50-8EF5-7B78E3A9D702}" type="slidenum">
              <a:rPr lang="pl-PL" smtClean="0"/>
              <a:pPr/>
              <a:t>5</a:t>
            </a:fld>
            <a:endParaRPr lang="pl-PL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314452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3714750"/>
            <a:ext cx="9147765" cy="1434066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2011D4D8-7D37-43B4-B0D1-00E527DCE1A8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110998"/>
            <a:ext cx="8229600" cy="3289553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CFB59D-F7ED-43CF-8F21-F83E7E832354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05981"/>
            <a:ext cx="1777470" cy="4194571"/>
          </a:xfrm>
        </p:spPr>
        <p:txBody>
          <a:bodyPr vert="eaVert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941EF3-B8F5-4F1E-9831-B1B5A7CF6E38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D44D0-2876-48BE-9312-4F19DEE3B1F6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Tm="1000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B58CB2-9762-40C6-B8B1-DC3BECDF26BB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advTm="1000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79D80F-4899-4A99-B6B9-7C161889D7F3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Tm="1000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9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083222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8" y="1083222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BF817D-18AE-4006-99A7-2B3391A15493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753F3F-37A0-4777-8F72-98D686F4968A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  <p:transition advTm="1000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3CA0D-0C68-4BCD-BC69-E57238249C4F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/>
          <a:p>
            <a:fld id="{8286D168-B33C-4A15-AE9C-A1845BD7096A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  <p:transition advTm="1000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A64F38A-05CC-4C17-80D4-CA8C74132D01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5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499273" y="4458703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485717" y="4454259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4343441"/>
            <a:ext cx="3402314" cy="810651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4340805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p:transition advTm="1000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499273" y="4458703"/>
            <a:ext cx="4940624" cy="69080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485717" y="4454259"/>
            <a:ext cx="3690451" cy="7000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4343441"/>
            <a:ext cx="3402314" cy="810651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4340805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F5CBED8-1065-4AB9-9C3C-594732336D43}" type="datetime1">
              <a:rPr lang="pl-PL" smtClean="0"/>
              <a:pPr/>
              <a:t>21.07.2021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5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pl-PL" smtClean="0"/>
              <a:t>Funkcjonowanie SPP na terenie Gminy MIasto Kołobrzeg                                         1 maja 2009 - 31 października 2011r.</a:t>
            </a:r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7CAB836-5FCC-4F79-BA46-F574667FA8EC}" type="slidenum">
              <a:rPr lang="pl-PL" smtClean="0"/>
              <a:pPr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10000">
    <p:comb/>
  </p:transition>
  <p:hf sldNum="0"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63688" y="267494"/>
            <a:ext cx="8229600" cy="853603"/>
          </a:xfrm>
        </p:spPr>
        <p:txBody>
          <a:bodyPr>
            <a:noAutofit/>
          </a:bodyPr>
          <a:lstStyle/>
          <a:p>
            <a:pPr algn="ctr"/>
            <a:r>
              <a:rPr lang="pl-PL" sz="3600" dirty="0" smtClean="0">
                <a:solidFill>
                  <a:srgbClr val="2F5C89"/>
                </a:solidFill>
              </a:rPr>
              <a:t>Mieszkania dla rozwoju </a:t>
            </a:r>
            <a:r>
              <a:rPr lang="pl-PL" sz="3600" dirty="0" smtClean="0">
                <a:solidFill>
                  <a:srgbClr val="2F5C89"/>
                </a:solidFill>
              </a:rPr>
              <a:t/>
            </a:r>
            <a:br>
              <a:rPr lang="pl-PL" sz="3600" dirty="0" smtClean="0">
                <a:solidFill>
                  <a:srgbClr val="2F5C89"/>
                </a:solidFill>
              </a:rPr>
            </a:br>
            <a:r>
              <a:rPr lang="pl-PL" sz="3600" dirty="0" smtClean="0">
                <a:solidFill>
                  <a:srgbClr val="2F5C89"/>
                </a:solidFill>
              </a:rPr>
              <a:t>Osiedle </a:t>
            </a:r>
            <a:r>
              <a:rPr lang="pl-PL" sz="3600" dirty="0" smtClean="0">
                <a:solidFill>
                  <a:srgbClr val="2F5C89"/>
                </a:solidFill>
              </a:rPr>
              <a:t>Witkowice </a:t>
            </a:r>
            <a:endParaRPr lang="pl-PL" sz="3600" dirty="0">
              <a:solidFill>
                <a:srgbClr val="2F5C89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419622"/>
            <a:ext cx="2551043" cy="35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419622"/>
            <a:ext cx="2458616" cy="3571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691680" y="276010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23528" y="1635646"/>
            <a:ext cx="8424936" cy="3458361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pl-PL" sz="3200" dirty="0">
                <a:solidFill>
                  <a:srgbClr val="2F5C89"/>
                </a:solidFill>
              </a:rPr>
              <a:t>4) oświadczenie wnioskodawcy o liczbie, wieku i stopniu pokrewieństwa względem wnioskodawcy osób zgłoszonych do wspólnego </a:t>
            </a:r>
            <a:r>
              <a:rPr lang="pl-PL" sz="3200" dirty="0" smtClean="0">
                <a:solidFill>
                  <a:srgbClr val="2F5C89"/>
                </a:solidFill>
              </a:rPr>
              <a:t>zamieszkania</a:t>
            </a:r>
          </a:p>
          <a:p>
            <a:pPr marL="109728" indent="0">
              <a:buNone/>
            </a:pPr>
            <a:endParaRPr lang="pl-PL" sz="32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3200" dirty="0">
                <a:solidFill>
                  <a:srgbClr val="2F5C89"/>
                </a:solidFill>
              </a:rPr>
              <a:t>5) orzeczenie o niepełnosprawności/stopniu niepełnosprawności wnioskodawcy/osoby zgłoszonej do wspólnego zamieszkania </a:t>
            </a:r>
            <a:endParaRPr lang="pl-PL" sz="3200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3200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3200" dirty="0" smtClean="0">
                <a:solidFill>
                  <a:srgbClr val="2F5C89"/>
                </a:solidFill>
              </a:rPr>
              <a:t>6</a:t>
            </a:r>
            <a:r>
              <a:rPr lang="pl-PL" sz="3200" dirty="0">
                <a:solidFill>
                  <a:srgbClr val="2F5C89"/>
                </a:solidFill>
              </a:rPr>
              <a:t>) pełnomocnictwo do występowania i uzyskiwania informacji o wnioskodawcy/osobie zgłoszonej do wspólnego zamieszkania z Biura Informacji Gospodarczej </a:t>
            </a:r>
            <a:r>
              <a:rPr lang="pl-PL" sz="3200" dirty="0" err="1">
                <a:solidFill>
                  <a:srgbClr val="2F5C89"/>
                </a:solidFill>
              </a:rPr>
              <a:t>InfoMonitor</a:t>
            </a:r>
            <a:r>
              <a:rPr lang="pl-PL" sz="3200" dirty="0">
                <a:solidFill>
                  <a:srgbClr val="2F5C89"/>
                </a:solidFill>
              </a:rPr>
              <a:t> S.A. </a:t>
            </a:r>
            <a:endParaRPr lang="pl-PL" sz="3200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3200" dirty="0">
              <a:solidFill>
                <a:srgbClr val="2F5C89"/>
              </a:solidFill>
            </a:endParaRPr>
          </a:p>
          <a:p>
            <a:pPr marL="109728" indent="0">
              <a:buClr>
                <a:srgbClr val="FF0000"/>
              </a:buClr>
              <a:buSzPct val="100000"/>
              <a:buNone/>
            </a:pPr>
            <a:endParaRPr lang="pl-PL" sz="3000" u="sng" dirty="0">
              <a:solidFill>
                <a:srgbClr val="2F5C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611560" y="1419622"/>
            <a:ext cx="7992888" cy="3589903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endParaRPr lang="pl-PL" sz="4000" dirty="0" smtClean="0"/>
          </a:p>
          <a:p>
            <a:pPr marL="109728" indent="0" algn="ctr">
              <a:buNone/>
            </a:pPr>
            <a:r>
              <a:rPr lang="pl-PL" sz="4000" dirty="0" smtClean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Weryfikacji </a:t>
            </a:r>
            <a:r>
              <a:rPr lang="pl-PL" sz="4000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formalnej złożonych </a:t>
            </a:r>
            <a:r>
              <a:rPr lang="pl-PL" sz="4000" dirty="0" smtClean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wniosków dokona zespół powołany przez Prezydent </a:t>
            </a:r>
            <a:r>
              <a:rPr lang="pl-PL" sz="4000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Miasta </a:t>
            </a:r>
            <a:r>
              <a:rPr lang="pl-PL" sz="4000" dirty="0" smtClean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Kołobrzeg</a:t>
            </a:r>
            <a:endParaRPr lang="pl-PL" sz="4000" dirty="0">
              <a:solidFill>
                <a:srgbClr val="2F5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pl-PL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835696" y="210546"/>
            <a:ext cx="8229600" cy="709587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419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79712" y="411510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971600" y="1923678"/>
            <a:ext cx="763284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4000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Kryteria pierwszeństwa oraz zasady przeprowadzania oceny punktowej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2267744" y="266693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95536" y="1749028"/>
            <a:ext cx="8424936" cy="3394472"/>
          </a:xfrm>
        </p:spPr>
        <p:txBody>
          <a:bodyPr>
            <a:normAutofit fontScale="92500" lnSpcReduction="20000"/>
          </a:bodyPr>
          <a:lstStyle/>
          <a:p>
            <a:pPr marL="109728" indent="0">
              <a:buNone/>
            </a:pPr>
            <a:r>
              <a:rPr lang="pl-PL" sz="2600" dirty="0" smtClean="0">
                <a:solidFill>
                  <a:srgbClr val="2F5C89"/>
                </a:solidFill>
              </a:rPr>
              <a:t>1) w </a:t>
            </a:r>
            <a:r>
              <a:rPr lang="pl-PL" sz="2600" dirty="0">
                <a:solidFill>
                  <a:srgbClr val="2F5C89"/>
                </a:solidFill>
              </a:rPr>
              <a:t>skład gospodarstwa domowego wchodzi dziecko - </a:t>
            </a:r>
            <a:r>
              <a:rPr lang="pl-PL" sz="2600" u="sng" dirty="0">
                <a:solidFill>
                  <a:srgbClr val="2F5C89"/>
                </a:solidFill>
              </a:rPr>
              <a:t>10 punktów za każde dziecko w gospodarstwie domowym</a:t>
            </a:r>
            <a:r>
              <a:rPr lang="pl-PL" sz="2600" dirty="0">
                <a:solidFill>
                  <a:srgbClr val="2F5C89"/>
                </a:solidFill>
              </a:rPr>
              <a:t> - przez dziecko należy rozumieć osobę, która nie ukończyła 18 roku życia, pozostającą pod władzą rodzicielską bądź opieką prawną najemcy i wspólnie z nim zamieszkującą</a:t>
            </a:r>
            <a:r>
              <a:rPr lang="pl-PL" sz="2600" dirty="0" smtClean="0">
                <a:solidFill>
                  <a:srgbClr val="2F5C89"/>
                </a:solidFill>
              </a:rPr>
              <a:t>,</a:t>
            </a:r>
          </a:p>
          <a:p>
            <a:pPr marL="109728" indent="0">
              <a:buNone/>
            </a:pPr>
            <a:endParaRPr lang="pl-PL" sz="26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2600" dirty="0">
                <a:solidFill>
                  <a:srgbClr val="2F5C89"/>
                </a:solidFill>
              </a:rPr>
              <a:t>2) w skład gospodarstwa domowego wchodzi co najmniej </a:t>
            </a:r>
            <a:r>
              <a:rPr lang="pl-PL" sz="2600" b="1" u="sng" dirty="0">
                <a:solidFill>
                  <a:srgbClr val="2F5C89"/>
                </a:solidFill>
              </a:rPr>
              <a:t>jedna osoba pełnoletnia, która nie przekroczyła 35 roku życia - 7 punktów</a:t>
            </a:r>
            <a:r>
              <a:rPr lang="pl-PL" sz="2600" dirty="0">
                <a:solidFill>
                  <a:srgbClr val="2F5C89"/>
                </a:solidFill>
              </a:rPr>
              <a:t>,</a:t>
            </a:r>
          </a:p>
          <a:p>
            <a:endParaRPr lang="pl-PL" b="1" dirty="0"/>
          </a:p>
        </p:txBody>
      </p:sp>
    </p:spTree>
    <p:extLst>
      <p:ext uri="{BB962C8B-B14F-4D97-AF65-F5344CB8AC3E}">
        <p14:creationId xmlns:p14="http://schemas.microsoft.com/office/powerpoint/2010/main" val="41118584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63688" y="411510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07504" y="1923678"/>
            <a:ext cx="871296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indent="0">
              <a:buNone/>
            </a:pPr>
            <a:r>
              <a:rPr lang="pl-PL" sz="2000" dirty="0" smtClean="0">
                <a:solidFill>
                  <a:srgbClr val="2F5C89"/>
                </a:solidFill>
              </a:rPr>
              <a:t>3</a:t>
            </a:r>
            <a:r>
              <a:rPr lang="pl-PL" sz="2000" dirty="0">
                <a:solidFill>
                  <a:srgbClr val="2F5C89"/>
                </a:solidFill>
              </a:rPr>
              <a:t>) w skład gospodarstwa domowego wchodzi </a:t>
            </a:r>
            <a:r>
              <a:rPr lang="pl-PL" sz="2000" b="1" u="sng" dirty="0">
                <a:solidFill>
                  <a:srgbClr val="2F5C89"/>
                </a:solidFill>
              </a:rPr>
              <a:t>co najmniej jedna osoba, która ukończyła 65 lat - 3 punkty</a:t>
            </a:r>
            <a:r>
              <a:rPr lang="pl-PL" sz="2000" b="1" u="sng" dirty="0" smtClean="0">
                <a:solidFill>
                  <a:srgbClr val="2F5C89"/>
                </a:solidFill>
              </a:rPr>
              <a:t>,</a:t>
            </a:r>
          </a:p>
          <a:p>
            <a:pPr marL="109728" indent="0">
              <a:buNone/>
            </a:pPr>
            <a:endParaRPr lang="pl-PL" sz="2000" b="1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2000" dirty="0">
                <a:solidFill>
                  <a:srgbClr val="2F5C89"/>
                </a:solidFill>
              </a:rPr>
              <a:t>4) w skład gospodarstwa domowego wchodzi co najmniej jedna osoba, która </a:t>
            </a:r>
            <a:r>
              <a:rPr lang="pl-PL" sz="2000" b="1" u="sng" dirty="0">
                <a:solidFill>
                  <a:srgbClr val="2F5C89"/>
                </a:solidFill>
              </a:rPr>
              <a:t>nie ukończyła 18 lat i legitymuje się orzeczeniem o niepełnosprawności</a:t>
            </a:r>
            <a:r>
              <a:rPr lang="pl-PL" sz="2000" dirty="0">
                <a:solidFill>
                  <a:srgbClr val="2F5C89"/>
                </a:solidFill>
              </a:rPr>
              <a:t> określonym w ustawie z dnia 27 sierpnia 1997 r. o rehabilitacji zawodowej i społecznej oraz zatrudnianiu osób niepełnosprawnych (Dz. U. z 2021 r. poz. 573 z późn.zm.) </a:t>
            </a:r>
            <a:r>
              <a:rPr lang="pl-PL" sz="2000" dirty="0" smtClean="0">
                <a:solidFill>
                  <a:srgbClr val="2F5C89"/>
                </a:solidFill>
              </a:rPr>
              <a:t/>
            </a:r>
            <a:br>
              <a:rPr lang="pl-PL" sz="2000" dirty="0" smtClean="0">
                <a:solidFill>
                  <a:srgbClr val="2F5C89"/>
                </a:solidFill>
              </a:rPr>
            </a:br>
            <a:r>
              <a:rPr lang="pl-PL" sz="2000" dirty="0" smtClean="0">
                <a:solidFill>
                  <a:srgbClr val="2F5C89"/>
                </a:solidFill>
              </a:rPr>
              <a:t>- </a:t>
            </a:r>
            <a:r>
              <a:rPr lang="pl-PL" sz="2000" b="1" u="sng" dirty="0">
                <a:solidFill>
                  <a:srgbClr val="2F5C89"/>
                </a:solidFill>
              </a:rPr>
              <a:t>2 </a:t>
            </a:r>
            <a:r>
              <a:rPr lang="pl-PL" sz="2000" b="1" u="sng" dirty="0" smtClean="0">
                <a:solidFill>
                  <a:srgbClr val="2F5C89"/>
                </a:solidFill>
              </a:rPr>
              <a:t>punkty</a:t>
            </a:r>
            <a:r>
              <a:rPr lang="pl-PL" sz="2000" b="1" dirty="0" smtClean="0">
                <a:solidFill>
                  <a:srgbClr val="2F5C89"/>
                </a:solidFill>
              </a:rPr>
              <a:t>.</a:t>
            </a:r>
            <a:endParaRPr lang="pl-PL" sz="2000" dirty="0">
              <a:solidFill>
                <a:srgbClr val="2F5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8240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07704" y="267494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07504" y="1779662"/>
            <a:ext cx="867645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9728" indent="0">
              <a:buNone/>
            </a:pPr>
            <a:r>
              <a:rPr lang="pl-PL" dirty="0">
                <a:solidFill>
                  <a:srgbClr val="2F5C89"/>
                </a:solidFill>
              </a:rPr>
              <a:t>5) w skład gospodarstwa domowego wchodzi co najmniej jedna osoba, która </a:t>
            </a:r>
            <a:r>
              <a:rPr lang="pl-PL" b="1" u="sng" dirty="0">
                <a:solidFill>
                  <a:srgbClr val="2F5C89"/>
                </a:solidFill>
              </a:rPr>
              <a:t>ukończyła 18 lat i legitymuje się orzeczeniem o znacznym lub umiarkowanym stopniu niepełnosprawności</a:t>
            </a:r>
            <a:r>
              <a:rPr lang="pl-PL" dirty="0">
                <a:solidFill>
                  <a:srgbClr val="2F5C89"/>
                </a:solidFill>
              </a:rPr>
              <a:t> określonym w ustawie z dnia 27 sierpnia 1997 r. o rehabilitacji zawodowej i społecznej oraz zatrudnianiu osób niepełnosprawnych (Dz. U. z 2021 r. poz. 573) </a:t>
            </a:r>
            <a:r>
              <a:rPr lang="pl-PL" dirty="0" smtClean="0">
                <a:solidFill>
                  <a:srgbClr val="2F5C89"/>
                </a:solidFill>
              </a:rPr>
              <a:t>– </a:t>
            </a:r>
            <a:br>
              <a:rPr lang="pl-PL" dirty="0" smtClean="0">
                <a:solidFill>
                  <a:srgbClr val="2F5C89"/>
                </a:solidFill>
              </a:rPr>
            </a:br>
            <a:r>
              <a:rPr lang="pl-PL" b="1" u="sng" dirty="0" smtClean="0">
                <a:solidFill>
                  <a:srgbClr val="2F5C89"/>
                </a:solidFill>
              </a:rPr>
              <a:t>2 </a:t>
            </a:r>
            <a:r>
              <a:rPr lang="pl-PL" b="1" u="sng" dirty="0">
                <a:solidFill>
                  <a:srgbClr val="2F5C89"/>
                </a:solidFill>
              </a:rPr>
              <a:t>punkty</a:t>
            </a:r>
            <a:r>
              <a:rPr lang="pl-PL" dirty="0" smtClean="0">
                <a:solidFill>
                  <a:srgbClr val="2F5C89"/>
                </a:solidFill>
              </a:rPr>
              <a:t>,</a:t>
            </a:r>
          </a:p>
          <a:p>
            <a:pPr marL="109728" indent="0">
              <a:buNone/>
            </a:pPr>
            <a:endParaRPr lang="pl-PL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dirty="0">
                <a:solidFill>
                  <a:srgbClr val="2F5C89"/>
                </a:solidFill>
              </a:rPr>
              <a:t>6) </a:t>
            </a:r>
            <a:r>
              <a:rPr lang="pl-PL" b="1" u="sng" dirty="0">
                <a:solidFill>
                  <a:srgbClr val="2F5C89"/>
                </a:solidFill>
              </a:rPr>
              <a:t>posiadanie przez najemcę wkładu oszczędnościowego </a:t>
            </a:r>
            <a:r>
              <a:rPr lang="pl-PL" dirty="0">
                <a:solidFill>
                  <a:srgbClr val="2F5C89"/>
                </a:solidFill>
              </a:rPr>
              <a:t>gromadzonego na rachunku bankowym na cele mieszkaniowe, którego imienny dowód stanowi książeczka mieszkaniowa wystawiona do dnia 23 października 1990 r </a:t>
            </a:r>
            <a:r>
              <a:rPr lang="pl-PL" b="1" dirty="0">
                <a:solidFill>
                  <a:srgbClr val="2F5C89"/>
                </a:solidFill>
              </a:rPr>
              <a:t>– </a:t>
            </a:r>
            <a:r>
              <a:rPr lang="pl-PL" b="1" u="sng" dirty="0">
                <a:solidFill>
                  <a:srgbClr val="2F5C89"/>
                </a:solidFill>
              </a:rPr>
              <a:t>10 punktów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763688" y="339502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67544" y="2283718"/>
            <a:ext cx="8229600" cy="2612881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pl-PL" sz="4000" b="1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Kaucja zabezpieczająca umowę najmu</a:t>
            </a:r>
            <a:endParaRPr lang="pl-PL" sz="4000" dirty="0">
              <a:solidFill>
                <a:srgbClr val="2F5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endParaRPr lang="pl-PL" dirty="0" smtClean="0"/>
          </a:p>
          <a:p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9917162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79712" y="349995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67544" y="1707654"/>
            <a:ext cx="8229600" cy="3661911"/>
          </a:xfrm>
        </p:spPr>
        <p:txBody>
          <a:bodyPr>
            <a:normAutofit/>
          </a:bodyPr>
          <a:lstStyle/>
          <a:p>
            <a:pPr marL="109728" indent="0">
              <a:buClr>
                <a:srgbClr val="FF0000"/>
              </a:buClr>
              <a:buNone/>
            </a:pPr>
            <a:endParaRPr lang="pl-PL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9728" indent="0" algn="ctr">
              <a:buNone/>
            </a:pPr>
            <a:r>
              <a:rPr lang="pl-PL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Wysokość obowiązkowej kaucji zabezpieczającej umowę najmu ustala się do  </a:t>
            </a:r>
            <a:r>
              <a:rPr lang="pl-PL" b="1" u="sng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sześciokrotności miesięcznego czynszu </a:t>
            </a:r>
            <a:r>
              <a:rPr lang="pl-PL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dany lokal, obliczonego według stawki czynszu obowiązującej w dniu zawarcia umowy najmu lokalu.</a:t>
            </a:r>
          </a:p>
          <a:p>
            <a:pPr lvl="1">
              <a:spcBef>
                <a:spcPts val="600"/>
              </a:spcBef>
              <a:spcAft>
                <a:spcPts val="300"/>
              </a:spcAft>
              <a:buClr>
                <a:srgbClr val="FF0000"/>
              </a:buClr>
              <a:buFont typeface="Wingdings" panose="05000000000000000000" pitchFamily="2" charset="2"/>
              <a:buChar char="v"/>
            </a:pPr>
            <a:endParaRPr lang="pl-PL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0"/>
          <p:cNvSpPr>
            <a:spLocks noGrp="1"/>
          </p:cNvSpPr>
          <p:nvPr>
            <p:ph type="title"/>
          </p:nvPr>
        </p:nvSpPr>
        <p:spPr>
          <a:xfrm>
            <a:off x="539552" y="2067694"/>
            <a:ext cx="7992888" cy="720080"/>
          </a:xfrm>
        </p:spPr>
        <p:txBody>
          <a:bodyPr>
            <a:normAutofit/>
          </a:bodyPr>
          <a:lstStyle/>
          <a:p>
            <a:pPr algn="ctr"/>
            <a:r>
              <a:rPr lang="pl-PL" dirty="0" smtClean="0">
                <a:solidFill>
                  <a:srgbClr val="2F5C89"/>
                </a:solidFill>
              </a:rPr>
              <a:t>Dziękujemy za spotkanie</a:t>
            </a:r>
            <a:endParaRPr lang="pl-PL" dirty="0">
              <a:solidFill>
                <a:srgbClr val="2F5C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2123728" y="339502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286783" y="1407604"/>
            <a:ext cx="8435280" cy="3735896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pl-PL" sz="2400" b="1" u="sng" dirty="0">
                <a:solidFill>
                  <a:srgbClr val="2F5C89"/>
                </a:solidFill>
              </a:rPr>
              <a:t>Czas budowy osiedla  - </a:t>
            </a:r>
            <a:r>
              <a:rPr lang="pl-PL" sz="2400" dirty="0">
                <a:solidFill>
                  <a:srgbClr val="2F5C89"/>
                </a:solidFill>
              </a:rPr>
              <a:t>4-5 lat </a:t>
            </a:r>
            <a:endParaRPr lang="pl-PL" sz="2400" b="1" u="sng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2400" b="1" u="sng" dirty="0" smtClean="0">
                <a:solidFill>
                  <a:srgbClr val="2F5C89"/>
                </a:solidFill>
              </a:rPr>
              <a:t>Koszt </a:t>
            </a:r>
            <a:r>
              <a:rPr lang="pl-PL" sz="2400" b="1" u="sng" dirty="0">
                <a:solidFill>
                  <a:srgbClr val="2F5C89"/>
                </a:solidFill>
              </a:rPr>
              <a:t>budowy : ok </a:t>
            </a:r>
            <a:r>
              <a:rPr lang="pl-PL" sz="2400" b="1" u="sng" dirty="0" smtClean="0">
                <a:solidFill>
                  <a:srgbClr val="2F5C89"/>
                </a:solidFill>
              </a:rPr>
              <a:t>64 </a:t>
            </a:r>
            <a:r>
              <a:rPr lang="pl-PL" sz="2400" b="1" u="sng" dirty="0">
                <a:solidFill>
                  <a:srgbClr val="2F5C89"/>
                </a:solidFill>
              </a:rPr>
              <a:t>mln </a:t>
            </a:r>
            <a:r>
              <a:rPr lang="pl-PL" sz="2400" b="1" u="sng" dirty="0" smtClean="0">
                <a:solidFill>
                  <a:srgbClr val="2F5C89"/>
                </a:solidFill>
              </a:rPr>
              <a:t>zł</a:t>
            </a:r>
            <a:endParaRPr lang="pl-PL" sz="24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2400" b="1" u="sng" dirty="0">
                <a:solidFill>
                  <a:srgbClr val="2F5C89"/>
                </a:solidFill>
              </a:rPr>
              <a:t>Finasowanie </a:t>
            </a:r>
            <a:r>
              <a:rPr lang="pl-PL" sz="2400" b="1" u="sng" dirty="0" smtClean="0">
                <a:solidFill>
                  <a:srgbClr val="2F5C89"/>
                </a:solidFill>
              </a:rPr>
              <a:t>:</a:t>
            </a:r>
            <a:endParaRPr lang="pl-PL" sz="2400" dirty="0">
              <a:solidFill>
                <a:srgbClr val="2F5C89"/>
              </a:solidFill>
            </a:endParaRPr>
          </a:p>
          <a:p>
            <a:r>
              <a:rPr lang="pl-PL" sz="2400" dirty="0" smtClean="0">
                <a:solidFill>
                  <a:srgbClr val="2F5C89"/>
                </a:solidFill>
              </a:rPr>
              <a:t>100 </a:t>
            </a:r>
            <a:r>
              <a:rPr lang="pl-PL" sz="2400" dirty="0" smtClean="0">
                <a:solidFill>
                  <a:srgbClr val="2F5C89"/>
                </a:solidFill>
              </a:rPr>
              <a:t>% </a:t>
            </a:r>
            <a:r>
              <a:rPr lang="pl-PL" sz="2400" dirty="0">
                <a:solidFill>
                  <a:srgbClr val="2F5C89"/>
                </a:solidFill>
              </a:rPr>
              <a:t>środki KTBS pochodzące z </a:t>
            </a:r>
            <a:r>
              <a:rPr lang="pl-PL" sz="2400" dirty="0" smtClean="0">
                <a:solidFill>
                  <a:srgbClr val="2F5C89"/>
                </a:solidFill>
              </a:rPr>
              <a:t>kredytu</a:t>
            </a:r>
          </a:p>
          <a:p>
            <a:r>
              <a:rPr lang="pl-PL" sz="2400" dirty="0" smtClean="0">
                <a:solidFill>
                  <a:srgbClr val="2F5C89"/>
                </a:solidFill>
              </a:rPr>
              <a:t>Bezzwrotna d</a:t>
            </a:r>
            <a:r>
              <a:rPr lang="pl-PL" sz="2400" dirty="0" smtClean="0">
                <a:solidFill>
                  <a:srgbClr val="2F5C89"/>
                </a:solidFill>
              </a:rPr>
              <a:t>otacja w </a:t>
            </a:r>
            <a:r>
              <a:rPr lang="pl-PL" sz="2400" dirty="0" smtClean="0">
                <a:solidFill>
                  <a:srgbClr val="2F5C89"/>
                </a:solidFill>
              </a:rPr>
              <a:t>wysokości </a:t>
            </a:r>
            <a:r>
              <a:rPr lang="pl-PL" sz="2400" dirty="0" smtClean="0">
                <a:solidFill>
                  <a:srgbClr val="2F5C89"/>
                </a:solidFill>
              </a:rPr>
              <a:t>ok. 3mln zł na pierwszy etap udzielona Gminie Miasto Kołobrzeg przez Krajowy Zasób Nieruchomości</a:t>
            </a:r>
            <a:endParaRPr lang="pl-PL" sz="2400" dirty="0">
              <a:solidFill>
                <a:srgbClr val="2F5C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251520" y="1779662"/>
            <a:ext cx="8435280" cy="3476978"/>
          </a:xfrm>
        </p:spPr>
        <p:txBody>
          <a:bodyPr>
            <a:noAutofit/>
          </a:bodyPr>
          <a:lstStyle/>
          <a:p>
            <a:pPr marL="109728" indent="0" algn="ctr">
              <a:buNone/>
            </a:pPr>
            <a:r>
              <a:rPr lang="pl-PL" sz="3600" b="1" u="sng" dirty="0">
                <a:solidFill>
                  <a:srgbClr val="2F5C89"/>
                </a:solidFill>
              </a:rPr>
              <a:t>Ilość budynków</a:t>
            </a:r>
            <a:r>
              <a:rPr lang="pl-PL" sz="3600" dirty="0">
                <a:solidFill>
                  <a:srgbClr val="2F5C89"/>
                </a:solidFill>
              </a:rPr>
              <a:t>: 10  </a:t>
            </a:r>
          </a:p>
          <a:p>
            <a:pPr marL="109728" indent="0" algn="ctr">
              <a:buNone/>
            </a:pPr>
            <a:r>
              <a:rPr lang="pl-PL" sz="3600" dirty="0" smtClean="0">
                <a:solidFill>
                  <a:srgbClr val="2F5C89"/>
                </a:solidFill>
              </a:rPr>
              <a:t>I </a:t>
            </a:r>
            <a:r>
              <a:rPr lang="pl-PL" sz="3600" dirty="0">
                <a:solidFill>
                  <a:srgbClr val="2F5C89"/>
                </a:solidFill>
              </a:rPr>
              <a:t>etap- </a:t>
            </a:r>
            <a:r>
              <a:rPr lang="pl-PL" sz="3600" dirty="0" smtClean="0">
                <a:solidFill>
                  <a:srgbClr val="2F5C89"/>
                </a:solidFill>
              </a:rPr>
              <a:t>4 budynki ok </a:t>
            </a:r>
            <a:r>
              <a:rPr lang="pl-PL" sz="3600" dirty="0" smtClean="0">
                <a:solidFill>
                  <a:srgbClr val="2F5C89"/>
                </a:solidFill>
              </a:rPr>
              <a:t>124</a:t>
            </a:r>
            <a:r>
              <a:rPr lang="pl-PL" sz="3600" dirty="0" smtClean="0">
                <a:solidFill>
                  <a:srgbClr val="2F5C89"/>
                </a:solidFill>
              </a:rPr>
              <a:t>  </a:t>
            </a:r>
            <a:r>
              <a:rPr lang="pl-PL" sz="3600" dirty="0">
                <a:solidFill>
                  <a:srgbClr val="2F5C89"/>
                </a:solidFill>
              </a:rPr>
              <a:t>mieszkań </a:t>
            </a:r>
          </a:p>
          <a:p>
            <a:pPr marL="109728" indent="0" algn="ctr">
              <a:buNone/>
            </a:pPr>
            <a:r>
              <a:rPr lang="pl-PL" sz="3600" dirty="0">
                <a:solidFill>
                  <a:srgbClr val="2F5C89"/>
                </a:solidFill>
              </a:rPr>
              <a:t>II etap- </a:t>
            </a:r>
            <a:r>
              <a:rPr lang="pl-PL" sz="3600" dirty="0" smtClean="0">
                <a:solidFill>
                  <a:srgbClr val="2F5C89"/>
                </a:solidFill>
              </a:rPr>
              <a:t>3 </a:t>
            </a:r>
            <a:r>
              <a:rPr lang="pl-PL" sz="3600" dirty="0">
                <a:solidFill>
                  <a:srgbClr val="2F5C89"/>
                </a:solidFill>
              </a:rPr>
              <a:t>budynki ok </a:t>
            </a:r>
            <a:r>
              <a:rPr lang="pl-PL" sz="3600" dirty="0" smtClean="0">
                <a:solidFill>
                  <a:srgbClr val="2F5C89"/>
                </a:solidFill>
              </a:rPr>
              <a:t>88</a:t>
            </a:r>
            <a:r>
              <a:rPr lang="pl-PL" sz="3600" dirty="0" smtClean="0">
                <a:solidFill>
                  <a:srgbClr val="2F5C89"/>
                </a:solidFill>
              </a:rPr>
              <a:t> </a:t>
            </a:r>
            <a:r>
              <a:rPr lang="pl-PL" sz="3600" dirty="0">
                <a:solidFill>
                  <a:srgbClr val="2F5C89"/>
                </a:solidFill>
              </a:rPr>
              <a:t>mieszkań</a:t>
            </a:r>
          </a:p>
          <a:p>
            <a:pPr marL="109728" indent="0" algn="ctr">
              <a:buNone/>
            </a:pPr>
            <a:r>
              <a:rPr lang="pl-PL" sz="3600" dirty="0">
                <a:solidFill>
                  <a:srgbClr val="2F5C89"/>
                </a:solidFill>
              </a:rPr>
              <a:t>III etap-3 budynki ok </a:t>
            </a:r>
            <a:r>
              <a:rPr lang="pl-PL" sz="3600" dirty="0" smtClean="0">
                <a:solidFill>
                  <a:srgbClr val="2F5C89"/>
                </a:solidFill>
              </a:rPr>
              <a:t>77</a:t>
            </a:r>
            <a:r>
              <a:rPr lang="pl-PL" sz="3600" dirty="0" smtClean="0">
                <a:solidFill>
                  <a:srgbClr val="2F5C89"/>
                </a:solidFill>
              </a:rPr>
              <a:t> </a:t>
            </a:r>
            <a:r>
              <a:rPr lang="pl-PL" sz="3600" dirty="0">
                <a:solidFill>
                  <a:srgbClr val="2F5C89"/>
                </a:solidFill>
              </a:rPr>
              <a:t>mieszkań </a:t>
            </a:r>
          </a:p>
          <a:p>
            <a:pPr marL="109728" indent="0" algn="ctr">
              <a:buNone/>
            </a:pPr>
            <a:endParaRPr lang="pl-PL" sz="36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1600" dirty="0">
              <a:solidFill>
                <a:srgbClr val="2F5C89"/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2113384" y="276786"/>
            <a:ext cx="8229600" cy="637579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1086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479075" y="1707654"/>
            <a:ext cx="79208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u="sng" dirty="0">
                <a:solidFill>
                  <a:srgbClr val="2F5C89"/>
                </a:solidFill>
              </a:rPr>
              <a:t>Powierzchnia użytkowa mieszkań  PUM : </a:t>
            </a:r>
            <a:r>
              <a:rPr lang="pl-PL" dirty="0" smtClean="0">
                <a:solidFill>
                  <a:srgbClr val="2F5C89"/>
                </a:solidFill>
              </a:rPr>
              <a:t>13.100 </a:t>
            </a:r>
            <a:r>
              <a:rPr lang="pl-PL" dirty="0">
                <a:solidFill>
                  <a:srgbClr val="2F5C89"/>
                </a:solidFill>
              </a:rPr>
              <a:t>m2</a:t>
            </a:r>
          </a:p>
          <a:p>
            <a:r>
              <a:rPr lang="pl-PL" b="1" dirty="0">
                <a:solidFill>
                  <a:srgbClr val="2F5C89"/>
                </a:solidFill>
              </a:rPr>
              <a:t> </a:t>
            </a:r>
            <a:endParaRPr lang="pl-PL" dirty="0">
              <a:solidFill>
                <a:srgbClr val="2F5C89"/>
              </a:solidFill>
            </a:endParaRPr>
          </a:p>
          <a:p>
            <a:r>
              <a:rPr lang="pl-PL" b="1" u="sng" dirty="0">
                <a:solidFill>
                  <a:srgbClr val="2F5C89"/>
                </a:solidFill>
              </a:rPr>
              <a:t>Ilość mieszkań</a:t>
            </a:r>
            <a:r>
              <a:rPr lang="pl-PL" dirty="0">
                <a:solidFill>
                  <a:srgbClr val="2F5C89"/>
                </a:solidFill>
              </a:rPr>
              <a:t> : 264</a:t>
            </a:r>
          </a:p>
          <a:p>
            <a:r>
              <a:rPr lang="pl-PL" b="1" dirty="0">
                <a:solidFill>
                  <a:srgbClr val="2F5C89"/>
                </a:solidFill>
              </a:rPr>
              <a:t> </a:t>
            </a:r>
            <a:endParaRPr lang="pl-PL" dirty="0">
              <a:solidFill>
                <a:srgbClr val="2F5C89"/>
              </a:solidFill>
            </a:endParaRPr>
          </a:p>
          <a:p>
            <a:r>
              <a:rPr lang="pl-PL" b="1" u="sng" dirty="0">
                <a:solidFill>
                  <a:srgbClr val="2F5C89"/>
                </a:solidFill>
              </a:rPr>
              <a:t>Struktura mieszkań</a:t>
            </a:r>
            <a:r>
              <a:rPr lang="pl-PL" dirty="0">
                <a:solidFill>
                  <a:srgbClr val="2F5C89"/>
                </a:solidFill>
              </a:rPr>
              <a:t>:</a:t>
            </a:r>
          </a:p>
          <a:p>
            <a:r>
              <a:rPr lang="pl-PL" dirty="0">
                <a:solidFill>
                  <a:srgbClr val="2F5C89"/>
                </a:solidFill>
              </a:rPr>
              <a:t>20% mieszkań jednopokojowych</a:t>
            </a:r>
          </a:p>
          <a:p>
            <a:r>
              <a:rPr lang="pl-PL" dirty="0">
                <a:solidFill>
                  <a:srgbClr val="2F5C89"/>
                </a:solidFill>
              </a:rPr>
              <a:t>60% mieszkań dwupokojowych </a:t>
            </a:r>
          </a:p>
          <a:p>
            <a:r>
              <a:rPr lang="pl-PL" dirty="0" smtClean="0">
                <a:solidFill>
                  <a:srgbClr val="2F5C89"/>
                </a:solidFill>
              </a:rPr>
              <a:t>20</a:t>
            </a:r>
            <a:r>
              <a:rPr lang="pl-PL" dirty="0">
                <a:solidFill>
                  <a:srgbClr val="2F5C89"/>
                </a:solidFill>
              </a:rPr>
              <a:t>% mieszkań trzypokojowych</a:t>
            </a:r>
          </a:p>
          <a:p>
            <a:r>
              <a:rPr lang="pl-PL" dirty="0" smtClean="0">
                <a:solidFill>
                  <a:srgbClr val="2F5C89"/>
                </a:solidFill>
              </a:rPr>
              <a:t>Metraż </a:t>
            </a:r>
            <a:r>
              <a:rPr lang="pl-PL" dirty="0">
                <a:solidFill>
                  <a:srgbClr val="2F5C89"/>
                </a:solidFill>
              </a:rPr>
              <a:t>mieszkań  od 25m2 do 70 m2</a:t>
            </a:r>
            <a:endParaRPr lang="pl-PL" b="1" dirty="0">
              <a:solidFill>
                <a:srgbClr val="2F5C89"/>
              </a:solidFill>
            </a:endParaRPr>
          </a:p>
        </p:txBody>
      </p:sp>
      <p:sp>
        <p:nvSpPr>
          <p:cNvPr id="5" name="Tytuł 3"/>
          <p:cNvSpPr>
            <a:spLocks noGrp="1"/>
          </p:cNvSpPr>
          <p:nvPr>
            <p:ph type="title"/>
          </p:nvPr>
        </p:nvSpPr>
        <p:spPr>
          <a:xfrm>
            <a:off x="1979712" y="235667"/>
            <a:ext cx="8229600" cy="637579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3707904" y="987574"/>
            <a:ext cx="5040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Informacje dodatkowe</a:t>
            </a:r>
          </a:p>
        </p:txBody>
      </p:sp>
    </p:spTree>
    <p:extLst>
      <p:ext uri="{BB962C8B-B14F-4D97-AF65-F5344CB8AC3E}">
        <p14:creationId xmlns:p14="http://schemas.microsoft.com/office/powerpoint/2010/main" val="25666775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23528" y="1731615"/>
            <a:ext cx="8229600" cy="3394472"/>
          </a:xfrm>
        </p:spPr>
        <p:txBody>
          <a:bodyPr>
            <a:normAutofit lnSpcReduction="10000"/>
          </a:bodyPr>
          <a:lstStyle/>
          <a:p>
            <a:r>
              <a:rPr lang="pl-PL" sz="2000" dirty="0" smtClean="0">
                <a:solidFill>
                  <a:srgbClr val="2F5C89"/>
                </a:solidFill>
              </a:rPr>
              <a:t>Budynki </a:t>
            </a:r>
            <a:r>
              <a:rPr lang="pl-PL" sz="2000" dirty="0">
                <a:solidFill>
                  <a:srgbClr val="2F5C89"/>
                </a:solidFill>
              </a:rPr>
              <a:t>wielorodzinne niepodpiwniczone z balkonami </a:t>
            </a:r>
            <a:r>
              <a:rPr lang="pl-PL" sz="2000" dirty="0" smtClean="0">
                <a:solidFill>
                  <a:srgbClr val="2F5C89"/>
                </a:solidFill>
              </a:rPr>
              <a:t>słupowymi. </a:t>
            </a:r>
          </a:p>
          <a:p>
            <a:endParaRPr lang="pl-PL" sz="2000" dirty="0">
              <a:solidFill>
                <a:srgbClr val="2F5C89"/>
              </a:solidFill>
            </a:endParaRPr>
          </a:p>
          <a:p>
            <a:r>
              <a:rPr lang="pl-PL" sz="2000" dirty="0">
                <a:solidFill>
                  <a:srgbClr val="2F5C89"/>
                </a:solidFill>
              </a:rPr>
              <a:t>W budynkach  mieszkania dla </a:t>
            </a:r>
            <a:r>
              <a:rPr lang="pl-PL" sz="2000" dirty="0" smtClean="0">
                <a:solidFill>
                  <a:srgbClr val="2F5C89"/>
                </a:solidFill>
              </a:rPr>
              <a:t>osób niepełnosprawnych </a:t>
            </a:r>
            <a:r>
              <a:rPr lang="pl-PL" sz="2000" dirty="0" smtClean="0">
                <a:solidFill>
                  <a:srgbClr val="2F5C89"/>
                </a:solidFill>
              </a:rPr>
              <a:t>(łącznie </a:t>
            </a:r>
            <a:r>
              <a:rPr lang="pl-PL" sz="2000" dirty="0" smtClean="0">
                <a:solidFill>
                  <a:srgbClr val="2F5C89"/>
                </a:solidFill>
              </a:rPr>
              <a:t>co </a:t>
            </a:r>
            <a:r>
              <a:rPr lang="pl-PL" sz="2000" dirty="0">
                <a:solidFill>
                  <a:srgbClr val="2F5C89"/>
                </a:solidFill>
              </a:rPr>
              <a:t>najmniej 20 mieszkań na osiedlu</a:t>
            </a:r>
            <a:r>
              <a:rPr lang="pl-PL" sz="2000" dirty="0" smtClean="0">
                <a:solidFill>
                  <a:srgbClr val="2F5C89"/>
                </a:solidFill>
              </a:rPr>
              <a:t>).</a:t>
            </a:r>
          </a:p>
          <a:p>
            <a:pPr marL="109728" indent="0">
              <a:buNone/>
            </a:pPr>
            <a:r>
              <a:rPr lang="pl-PL" sz="2000" dirty="0" smtClean="0">
                <a:solidFill>
                  <a:srgbClr val="2F5C89"/>
                </a:solidFill>
              </a:rPr>
              <a:t> </a:t>
            </a:r>
          </a:p>
          <a:p>
            <a:r>
              <a:rPr lang="pl-PL" sz="2000" dirty="0" smtClean="0">
                <a:solidFill>
                  <a:srgbClr val="2F5C89"/>
                </a:solidFill>
              </a:rPr>
              <a:t>Do </a:t>
            </a:r>
            <a:r>
              <a:rPr lang="pl-PL" sz="2000" dirty="0">
                <a:solidFill>
                  <a:srgbClr val="2F5C89"/>
                </a:solidFill>
              </a:rPr>
              <a:t>mieszkań przystosowanych  dla osób niepełnosprawnych poruszającym się na wózku przynależne ogródki. </a:t>
            </a:r>
            <a:endParaRPr lang="pl-PL" sz="2000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2000" dirty="0">
              <a:solidFill>
                <a:srgbClr val="2F5C89"/>
              </a:solidFill>
            </a:endParaRPr>
          </a:p>
          <a:p>
            <a:r>
              <a:rPr lang="pl-PL" sz="2000" dirty="0">
                <a:solidFill>
                  <a:srgbClr val="2F5C89"/>
                </a:solidFill>
              </a:rPr>
              <a:t>W każdym budynku pomieszczenie  gospodarcze-wózkownia.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3923928" y="195486"/>
            <a:ext cx="8229600" cy="857250"/>
          </a:xfrm>
        </p:spPr>
        <p:txBody>
          <a:bodyPr>
            <a:normAutofit/>
          </a:bodyPr>
          <a:lstStyle/>
          <a:p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60000">
        <p15:prstTrans prst="drape"/>
      </p:transition>
    </mc:Choice>
    <mc:Fallback>
      <p:transition spd="slow" advTm="6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79712" y="411510"/>
            <a:ext cx="8229600" cy="421555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Prostokąt 1"/>
          <p:cNvSpPr/>
          <p:nvPr/>
        </p:nvSpPr>
        <p:spPr>
          <a:xfrm>
            <a:off x="1043608" y="2067694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3600" b="1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Zasady przeprowadzenia naboru wniosków </a:t>
            </a:r>
            <a:endParaRPr lang="pl-PL" sz="3600" b="1" dirty="0" smtClean="0">
              <a:solidFill>
                <a:srgbClr val="2F5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pl-PL" sz="3600" b="1" dirty="0" smtClean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pl-PL" sz="3600" b="1" dirty="0">
                <a:solidFill>
                  <a:srgbClr val="2F5C8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zawarcie umowy najmu mieszkania</a:t>
            </a:r>
            <a:endParaRPr lang="pl-PL" sz="3600" dirty="0">
              <a:solidFill>
                <a:srgbClr val="2F5C8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04734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07704" y="267494"/>
            <a:ext cx="8229600" cy="493563"/>
          </a:xfrm>
        </p:spPr>
        <p:txBody>
          <a:bodyPr>
            <a:no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251520" y="1491630"/>
            <a:ext cx="8291264" cy="3888431"/>
          </a:xfrm>
          <a:noFill/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pl-PL" sz="1800" dirty="0">
                <a:solidFill>
                  <a:srgbClr val="2F5C89"/>
                </a:solidFill>
              </a:rPr>
              <a:t>Warunkiem ubiegania się o zawarcie umowy najmu mieszkania jest: </a:t>
            </a:r>
            <a:endParaRPr lang="pl-PL" sz="1800" dirty="0" smtClean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18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1800" dirty="0" smtClean="0">
                <a:solidFill>
                  <a:srgbClr val="2F5C89"/>
                </a:solidFill>
              </a:rPr>
              <a:t>a) złożenie </a:t>
            </a:r>
            <a:r>
              <a:rPr lang="pl-PL" sz="1800" dirty="0">
                <a:solidFill>
                  <a:srgbClr val="2F5C89"/>
                </a:solidFill>
              </a:rPr>
              <a:t>w terminie wniosku o zawarcie umowy </a:t>
            </a:r>
            <a:r>
              <a:rPr lang="pl-PL" sz="1800" dirty="0" smtClean="0">
                <a:solidFill>
                  <a:srgbClr val="2F5C89"/>
                </a:solidFill>
              </a:rPr>
              <a:t>najmu</a:t>
            </a:r>
          </a:p>
          <a:p>
            <a:pPr marL="109728" indent="0">
              <a:buNone/>
            </a:pPr>
            <a:endParaRPr lang="pl-PL" sz="18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1800" dirty="0">
                <a:solidFill>
                  <a:srgbClr val="2F5C89"/>
                </a:solidFill>
              </a:rPr>
              <a:t>b) zamieszkiwanie na terenie Gminy Miasto </a:t>
            </a:r>
            <a:r>
              <a:rPr lang="pl-PL" sz="1800" dirty="0" smtClean="0">
                <a:solidFill>
                  <a:srgbClr val="2F5C89"/>
                </a:solidFill>
              </a:rPr>
              <a:t>Kołobrzeg</a:t>
            </a:r>
          </a:p>
          <a:p>
            <a:pPr marL="109728" indent="0">
              <a:buNone/>
            </a:pPr>
            <a:endParaRPr lang="pl-PL" sz="18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1800" dirty="0">
                <a:solidFill>
                  <a:srgbClr val="2F5C89"/>
                </a:solidFill>
              </a:rPr>
              <a:t>c) udokumentowany dochód w wysokości minimum 150% najniższej emerytury, renty z tytułu niezdolności do pracy na osobę – w przypadku rodziny </a:t>
            </a:r>
            <a:r>
              <a:rPr lang="pl-PL" sz="1800" dirty="0" smtClean="0">
                <a:solidFill>
                  <a:srgbClr val="2F5C89"/>
                </a:solidFill>
              </a:rPr>
              <a:t>wieloosobowej   </a:t>
            </a:r>
            <a:r>
              <a:rPr lang="pl-PL" sz="1800" dirty="0" smtClean="0">
                <a:solidFill>
                  <a:srgbClr val="2F5C89"/>
                </a:solidFill>
              </a:rPr>
              <a:t>czyli 1876,23 zł, </a:t>
            </a:r>
            <a:r>
              <a:rPr lang="pl-PL" sz="1800" dirty="0">
                <a:solidFill>
                  <a:srgbClr val="2F5C89"/>
                </a:solidFill>
              </a:rPr>
              <a:t>oraz 210 % najniższej emerytury, renty z tytułu niezdolności do pracy na osobę – w przypadku jednoosobowego gospodarstwa </a:t>
            </a:r>
            <a:r>
              <a:rPr lang="pl-PL" sz="1800" dirty="0" smtClean="0">
                <a:solidFill>
                  <a:srgbClr val="2F5C89"/>
                </a:solidFill>
              </a:rPr>
              <a:t>domowego czyli </a:t>
            </a:r>
            <a:r>
              <a:rPr lang="pl-PL" sz="1800" dirty="0" smtClean="0">
                <a:solidFill>
                  <a:srgbClr val="2F5C89"/>
                </a:solidFill>
              </a:rPr>
              <a:t>2626,72 zł</a:t>
            </a:r>
            <a:endParaRPr lang="pl-PL" sz="18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1800" b="1" dirty="0">
              <a:solidFill>
                <a:srgbClr val="2F5C8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30000">
        <p15:prstTrans prst="drape"/>
      </p:transition>
    </mc:Choice>
    <mc:Fallback>
      <p:transition spd="slow" advTm="3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539552" y="2283718"/>
            <a:ext cx="8229600" cy="2540873"/>
          </a:xfrm>
        </p:spPr>
        <p:txBody>
          <a:bodyPr/>
          <a:lstStyle/>
          <a:p>
            <a:pPr marL="109728" indent="0" algn="ctr">
              <a:buNone/>
            </a:pPr>
            <a:r>
              <a:rPr lang="pl-PL" dirty="0" smtClean="0">
                <a:solidFill>
                  <a:srgbClr val="2F5C89"/>
                </a:solidFill>
              </a:rPr>
              <a:t>Wnioski o </a:t>
            </a:r>
            <a:r>
              <a:rPr lang="pl-PL" dirty="0">
                <a:solidFill>
                  <a:srgbClr val="2F5C89"/>
                </a:solidFill>
              </a:rPr>
              <a:t>zawarcie umowy najmu lokalu mieszkalnego </a:t>
            </a:r>
            <a:r>
              <a:rPr lang="pl-PL" dirty="0" smtClean="0">
                <a:solidFill>
                  <a:srgbClr val="2F5C89"/>
                </a:solidFill>
              </a:rPr>
              <a:t>składane wyłącznie </a:t>
            </a:r>
            <a:br>
              <a:rPr lang="pl-PL" dirty="0" smtClean="0">
                <a:solidFill>
                  <a:srgbClr val="2F5C89"/>
                </a:solidFill>
              </a:rPr>
            </a:br>
            <a:r>
              <a:rPr lang="pl-PL" dirty="0" smtClean="0">
                <a:solidFill>
                  <a:srgbClr val="2F5C89"/>
                </a:solidFill>
              </a:rPr>
              <a:t>w </a:t>
            </a:r>
            <a:r>
              <a:rPr lang="pl-PL" dirty="0">
                <a:solidFill>
                  <a:srgbClr val="2F5C89"/>
                </a:solidFill>
              </a:rPr>
              <a:t>generatorze wniosków dostępnym na </a:t>
            </a:r>
            <a:r>
              <a:rPr lang="pl-PL" dirty="0" smtClean="0">
                <a:solidFill>
                  <a:srgbClr val="2F5C89"/>
                </a:solidFill>
              </a:rPr>
              <a:t>dedykowanej stronie internetowej </a:t>
            </a:r>
            <a:endParaRPr lang="pl-PL" dirty="0">
              <a:solidFill>
                <a:srgbClr val="2F5C89"/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907704" y="267494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216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323528" y="1419622"/>
            <a:ext cx="8568952" cy="3394472"/>
          </a:xfrm>
        </p:spPr>
        <p:txBody>
          <a:bodyPr>
            <a:noAutofit/>
          </a:bodyPr>
          <a:lstStyle/>
          <a:p>
            <a:pPr marL="109728" indent="0">
              <a:buNone/>
            </a:pPr>
            <a:r>
              <a:rPr lang="pl-PL" sz="2000" b="1" dirty="0" smtClean="0">
                <a:solidFill>
                  <a:srgbClr val="2F5C89"/>
                </a:solidFill>
              </a:rPr>
              <a:t>Niezbędne dokumenty:</a:t>
            </a:r>
            <a:endParaRPr lang="pl-PL" sz="2000" b="1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r>
              <a:rPr lang="pl-PL" sz="1600" dirty="0" smtClean="0">
                <a:solidFill>
                  <a:srgbClr val="2F5C89"/>
                </a:solidFill>
              </a:rPr>
              <a:t>1) potwierdzenie </a:t>
            </a:r>
            <a:r>
              <a:rPr lang="pl-PL" sz="1600" dirty="0">
                <a:solidFill>
                  <a:srgbClr val="2F5C89"/>
                </a:solidFill>
              </a:rPr>
              <a:t>wnioskodawcy/osoby zgłoszonej do wspólnego zamieszkania o </a:t>
            </a:r>
            <a:r>
              <a:rPr lang="pl-PL" sz="1600" b="1" u="sng" dirty="0">
                <a:solidFill>
                  <a:srgbClr val="2F5C89"/>
                </a:solidFill>
              </a:rPr>
              <a:t>rozliczaniu się z podatku dochodowego w Kołobrzegu </a:t>
            </a:r>
            <a:r>
              <a:rPr lang="pl-PL" sz="1600" dirty="0">
                <a:solidFill>
                  <a:srgbClr val="2F5C89"/>
                </a:solidFill>
              </a:rPr>
              <a:t>ze wskazaniem Gminy Miasto Kołobrzeg, </a:t>
            </a:r>
            <a:r>
              <a:rPr lang="pl-PL" sz="1600" dirty="0" smtClean="0">
                <a:solidFill>
                  <a:srgbClr val="2F5C89"/>
                </a:solidFill>
              </a:rPr>
              <a:t>jako miejsca </a:t>
            </a:r>
            <a:r>
              <a:rPr lang="pl-PL" sz="1600" dirty="0">
                <a:solidFill>
                  <a:srgbClr val="2F5C89"/>
                </a:solidFill>
              </a:rPr>
              <a:t>swojego </a:t>
            </a:r>
            <a:r>
              <a:rPr lang="pl-PL" sz="1600" dirty="0" smtClean="0">
                <a:solidFill>
                  <a:srgbClr val="2F5C89"/>
                </a:solidFill>
              </a:rPr>
              <a:t>zamieszkania</a:t>
            </a:r>
          </a:p>
          <a:p>
            <a:pPr marL="109728" indent="0">
              <a:buNone/>
            </a:pPr>
            <a:r>
              <a:rPr lang="pl-PL" sz="1600" dirty="0" smtClean="0">
                <a:solidFill>
                  <a:srgbClr val="2F5C89"/>
                </a:solidFill>
              </a:rPr>
              <a:t>2</a:t>
            </a:r>
            <a:r>
              <a:rPr lang="pl-PL" sz="1600" dirty="0">
                <a:solidFill>
                  <a:srgbClr val="2F5C89"/>
                </a:solidFill>
              </a:rPr>
              <a:t>) oświadczenie wnioskodawcy/osoby zgłoszonej do wspólnego zamieszkania o </a:t>
            </a:r>
            <a:r>
              <a:rPr lang="pl-PL" sz="1600" b="1" u="sng" dirty="0">
                <a:solidFill>
                  <a:srgbClr val="2F5C89"/>
                </a:solidFill>
              </a:rPr>
              <a:t>nieposiadaniu tytułu prawnego do innego lokalu mieszkalnego </a:t>
            </a:r>
          </a:p>
          <a:p>
            <a:pPr marL="109728" indent="0">
              <a:buNone/>
            </a:pPr>
            <a:r>
              <a:rPr lang="pl-PL" sz="1600" dirty="0">
                <a:solidFill>
                  <a:srgbClr val="2F5C89"/>
                </a:solidFill>
              </a:rPr>
              <a:t>3) zaświadczenie o wysokości </a:t>
            </a:r>
            <a:r>
              <a:rPr lang="pl-PL" sz="1600" b="1" u="sng" dirty="0">
                <a:solidFill>
                  <a:srgbClr val="2F5C89"/>
                </a:solidFill>
              </a:rPr>
              <a:t>dochodów za trzy ostatnie miesiące </a:t>
            </a:r>
            <a:r>
              <a:rPr lang="pl-PL" sz="1600" dirty="0">
                <a:solidFill>
                  <a:srgbClr val="2F5C89"/>
                </a:solidFill>
              </a:rPr>
              <a:t>poprzedzające dzień złożenia wniosku o zawarcie umowy najmu, osiąganych przez wnioskodawcę/osoby zgłoszone do wspólnego zamieszkania/ lub zaświadczenie z Urzędu Skarbowego o wysokości osiągniętych dochodów przez wnioskodawcę/osoby zgłoszone do wspólnego zamieszkania w roku podatkowym poprzedzającym rok złożenia wniosku</a:t>
            </a:r>
          </a:p>
          <a:p>
            <a:endParaRPr lang="pl-PL" sz="1600" dirty="0">
              <a:solidFill>
                <a:srgbClr val="2F5C89"/>
              </a:solidFill>
            </a:endParaRPr>
          </a:p>
          <a:p>
            <a:pPr marL="109728" indent="0">
              <a:buNone/>
            </a:pPr>
            <a:endParaRPr lang="pl-PL" sz="1400" dirty="0">
              <a:solidFill>
                <a:srgbClr val="2F5C89"/>
              </a:solidFill>
            </a:endParaRPr>
          </a:p>
        </p:txBody>
      </p:sp>
      <p:sp>
        <p:nvSpPr>
          <p:cNvPr id="4" name="Tytuł 3"/>
          <p:cNvSpPr>
            <a:spLocks noGrp="1"/>
          </p:cNvSpPr>
          <p:nvPr>
            <p:ph type="title"/>
          </p:nvPr>
        </p:nvSpPr>
        <p:spPr>
          <a:xfrm>
            <a:off x="1835696" y="195486"/>
            <a:ext cx="8229600" cy="857250"/>
          </a:xfrm>
        </p:spPr>
        <p:txBody>
          <a:bodyPr>
            <a:normAutofit/>
          </a:bodyPr>
          <a:lstStyle/>
          <a:p>
            <a:pPr algn="ctr"/>
            <a:r>
              <a:rPr lang="pl-PL" sz="2800" dirty="0" smtClean="0">
                <a:solidFill>
                  <a:srgbClr val="2F5C89"/>
                </a:solidFill>
              </a:rPr>
              <a:t>Osiedle Witkowice etap I</a:t>
            </a:r>
            <a:endParaRPr lang="pl-PL" sz="2800" dirty="0">
              <a:solidFill>
                <a:srgbClr val="2F5C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679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 advTm="10000">
        <p15:prstTrans prst="drape"/>
      </p:transition>
    </mc:Choice>
    <mc:Fallback>
      <p:transition spd="slow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Przepły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1545</TotalTime>
  <Words>681</Words>
  <Application>Microsoft Office PowerPoint</Application>
  <PresentationFormat>Pokaz na ekranie (16:9)</PresentationFormat>
  <Paragraphs>79</Paragraphs>
  <Slides>18</Slides>
  <Notes>1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18</vt:i4>
      </vt:variant>
    </vt:vector>
  </HeadingPairs>
  <TitlesOfParts>
    <vt:vector size="19" baseType="lpstr">
      <vt:lpstr>Hol</vt:lpstr>
      <vt:lpstr>Mieszkania dla rozwoju  Osiedle Witkowice </vt:lpstr>
      <vt:lpstr>Osiedle Witkowice 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Osiedle Witkowice etap I</vt:lpstr>
      <vt:lpstr>Dziękujemy za spotkanie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Funkcjonowanie SPP na terenie Gminy Miasto Kołobrzeg</dc:title>
  <dc:creator>KJC</dc:creator>
  <cp:lastModifiedBy>Sekretarz</cp:lastModifiedBy>
  <cp:revision>101</cp:revision>
  <cp:lastPrinted>2021-07-22T05:59:19Z</cp:lastPrinted>
  <dcterms:created xsi:type="dcterms:W3CDTF">2011-10-17T21:56:22Z</dcterms:created>
  <dcterms:modified xsi:type="dcterms:W3CDTF">2021-07-22T06:21:29Z</dcterms:modified>
</cp:coreProperties>
</file>