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4"/>
  </p:sldMasterIdLst>
  <p:notesMasterIdLst>
    <p:notesMasterId r:id="rId26"/>
  </p:notesMasterIdLst>
  <p:sldIdLst>
    <p:sldId id="505" r:id="rId5"/>
    <p:sldId id="258" r:id="rId6"/>
    <p:sldId id="502" r:id="rId7"/>
    <p:sldId id="480" r:id="rId8"/>
    <p:sldId id="474" r:id="rId9"/>
    <p:sldId id="440" r:id="rId10"/>
    <p:sldId id="356" r:id="rId11"/>
    <p:sldId id="476" r:id="rId12"/>
    <p:sldId id="473" r:id="rId13"/>
    <p:sldId id="477" r:id="rId14"/>
    <p:sldId id="479" r:id="rId15"/>
    <p:sldId id="503" r:id="rId16"/>
    <p:sldId id="490" r:id="rId17"/>
    <p:sldId id="493" r:id="rId18"/>
    <p:sldId id="485" r:id="rId19"/>
    <p:sldId id="506" r:id="rId20"/>
    <p:sldId id="495" r:id="rId21"/>
    <p:sldId id="507" r:id="rId22"/>
    <p:sldId id="508" r:id="rId23"/>
    <p:sldId id="500" r:id="rId24"/>
    <p:sldId id="305" r:id="rId25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Wstęp" id="{F6C2C029-CDE5-49D6-A280-96DF6707962D}">
          <p14:sldIdLst>
            <p14:sldId id="505"/>
            <p14:sldId id="258"/>
            <p14:sldId id="502"/>
            <p14:sldId id="480"/>
            <p14:sldId id="474"/>
            <p14:sldId id="440"/>
          </p14:sldIdLst>
        </p14:section>
        <p14:section name="2. Powiązania Korzyścienka z Kołobrzegiem" id="{B909778C-2961-444B-B289-BD88E1714C16}">
          <p14:sldIdLst>
            <p14:sldId id="356"/>
            <p14:sldId id="476"/>
            <p14:sldId id="473"/>
            <p14:sldId id="477"/>
            <p14:sldId id="479"/>
            <p14:sldId id="503"/>
            <p14:sldId id="490"/>
          </p14:sldIdLst>
        </p14:section>
        <p14:section name="4. Podsumowanie analiz" id="{87E8DC90-34F8-45D6-9ADB-57133F425890}">
          <p14:sldIdLst>
            <p14:sldId id="493"/>
            <p14:sldId id="485"/>
            <p14:sldId id="506"/>
            <p14:sldId id="495"/>
            <p14:sldId id="507"/>
            <p14:sldId id="508"/>
            <p14:sldId id="500"/>
            <p14:sldId id="305"/>
          </p14:sldIdLst>
        </p14:section>
        <p14:section name="Koniec" id="{AB2256EE-47F7-4048-BB48-6351FA90CDA2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1AB7D"/>
    <a:srgbClr val="4E8198"/>
    <a:srgbClr val="558EA5"/>
    <a:srgbClr val="ECDCC9"/>
    <a:srgbClr val="D9B993"/>
    <a:srgbClr val="324958"/>
    <a:srgbClr val="CFE0E7"/>
    <a:srgbClr val="70AD47"/>
    <a:srgbClr val="679AB1"/>
    <a:srgbClr val="F2E7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A44EB91-0AEA-4F56-8F25-2C2A7CBE495B}" v="42" dt="2023-02-24T15:38:32.05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86" autoAdjust="0"/>
    <p:restoredTop sz="94660"/>
  </p:normalViewPr>
  <p:slideViewPr>
    <p:cSldViewPr snapToGrid="0">
      <p:cViewPr varScale="1">
        <p:scale>
          <a:sx n="77" d="100"/>
          <a:sy n="77" d="100"/>
        </p:scale>
        <p:origin x="91" y="1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46F90A-58FE-4766-9AD6-8627C6E66801}" type="doc">
      <dgm:prSet loTypeId="urn:microsoft.com/office/officeart/2005/8/layout/balance1" loCatId="relationship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pl-PL"/>
        </a:p>
      </dgm:t>
    </dgm:pt>
    <dgm:pt modelId="{4A6F8E6F-23C2-47D3-8B2F-C48F763C8C3A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Deficyty </a:t>
          </a:r>
        </a:p>
      </dgm:t>
    </dgm:pt>
    <dgm:pt modelId="{FABC0CC7-3FC5-4A19-9483-F272CE1B7612}" type="parTrans" cxnId="{D8494847-153F-4EFB-8971-DEAFED46C738}">
      <dgm:prSet/>
      <dgm:spPr/>
      <dgm:t>
        <a:bodyPr/>
        <a:lstStyle/>
        <a:p>
          <a:endParaRPr lang="pl-PL"/>
        </a:p>
      </dgm:t>
    </dgm:pt>
    <dgm:pt modelId="{D41C4DD7-65D4-444B-93A5-675E14785816}" type="sibTrans" cxnId="{D8494847-153F-4EFB-8971-DEAFED46C738}">
      <dgm:prSet/>
      <dgm:spPr/>
      <dgm:t>
        <a:bodyPr/>
        <a:lstStyle/>
        <a:p>
          <a:endParaRPr lang="pl-PL"/>
        </a:p>
      </dgm:t>
    </dgm:pt>
    <dgm:pt modelId="{B0C3D0CA-817C-4E41-BE85-425BF10EF6C0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1,7% obszaru Miasta to zabudowa portowa i przemysłowa</a:t>
          </a:r>
        </a:p>
      </dgm:t>
    </dgm:pt>
    <dgm:pt modelId="{34080805-7F87-43E6-B359-0B24DD8973DF}" type="parTrans" cxnId="{64FC580E-4AC8-446D-9A36-7A1DA919E85D}">
      <dgm:prSet/>
      <dgm:spPr/>
      <dgm:t>
        <a:bodyPr/>
        <a:lstStyle/>
        <a:p>
          <a:endParaRPr lang="pl-PL"/>
        </a:p>
      </dgm:t>
    </dgm:pt>
    <dgm:pt modelId="{1DB7ED2A-8A94-4524-AD01-64F9C4DA6346}" type="sibTrans" cxnId="{64FC580E-4AC8-446D-9A36-7A1DA919E85D}">
      <dgm:prSet/>
      <dgm:spPr/>
      <dgm:t>
        <a:bodyPr/>
        <a:lstStyle/>
        <a:p>
          <a:endParaRPr lang="pl-PL"/>
        </a:p>
      </dgm:t>
    </dgm:pt>
    <dgm:pt modelId="{CD170189-F8D4-49C0-BF9A-AE2A705ABC4B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Brak terenów poza strefą A, B i C</a:t>
          </a:r>
        </a:p>
      </dgm:t>
    </dgm:pt>
    <dgm:pt modelId="{50E1F8AA-F9D8-4F01-8A79-B1287A6853A8}" type="parTrans" cxnId="{7DDB2B81-652F-4421-894A-4C8CF8A6D1AA}">
      <dgm:prSet/>
      <dgm:spPr/>
      <dgm:t>
        <a:bodyPr/>
        <a:lstStyle/>
        <a:p>
          <a:endParaRPr lang="pl-PL"/>
        </a:p>
      </dgm:t>
    </dgm:pt>
    <dgm:pt modelId="{AECCBE9B-0CE6-403C-9907-CE227FD004EE}" type="sibTrans" cxnId="{7DDB2B81-652F-4421-894A-4C8CF8A6D1AA}">
      <dgm:prSet/>
      <dgm:spPr/>
      <dgm:t>
        <a:bodyPr/>
        <a:lstStyle/>
        <a:p>
          <a:endParaRPr lang="pl-PL"/>
        </a:p>
      </dgm:t>
    </dgm:pt>
    <dgm:pt modelId="{DC7D4BC8-DAFE-43DA-B103-135855C2B606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Dominacja</a:t>
          </a:r>
        </a:p>
      </dgm:t>
    </dgm:pt>
    <dgm:pt modelId="{6348D0BA-FEBD-4C95-B628-A1929FBF8E4A}" type="parTrans" cxnId="{CCAA177E-1AC6-4367-BEB7-2CF1D50AD79D}">
      <dgm:prSet/>
      <dgm:spPr/>
      <dgm:t>
        <a:bodyPr/>
        <a:lstStyle/>
        <a:p>
          <a:endParaRPr lang="pl-PL"/>
        </a:p>
      </dgm:t>
    </dgm:pt>
    <dgm:pt modelId="{EDD01542-3530-43CC-A678-FC38301971BB}" type="sibTrans" cxnId="{CCAA177E-1AC6-4367-BEB7-2CF1D50AD79D}">
      <dgm:prSet/>
      <dgm:spPr/>
      <dgm:t>
        <a:bodyPr/>
        <a:lstStyle/>
        <a:p>
          <a:endParaRPr lang="pl-PL"/>
        </a:p>
      </dgm:t>
    </dgm:pt>
    <dgm:pt modelId="{C9E41433-F6CA-43F5-A063-279F170F62A7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Pandemia COVID-19 znacznie uwypukliła te wyzwania rozwojowe</a:t>
          </a:r>
        </a:p>
      </dgm:t>
    </dgm:pt>
    <dgm:pt modelId="{93FAD5E2-9195-41D5-8C06-86B859E337E6}" type="parTrans" cxnId="{D52944D0-9C07-4B59-9D1A-575E033370C0}">
      <dgm:prSet/>
      <dgm:spPr/>
      <dgm:t>
        <a:bodyPr/>
        <a:lstStyle/>
        <a:p>
          <a:endParaRPr lang="pl-PL"/>
        </a:p>
      </dgm:t>
    </dgm:pt>
    <dgm:pt modelId="{6AF4D564-0AB4-494E-8D94-85C40158F834}" type="sibTrans" cxnId="{D52944D0-9C07-4B59-9D1A-575E033370C0}">
      <dgm:prSet/>
      <dgm:spPr/>
      <dgm:t>
        <a:bodyPr/>
        <a:lstStyle/>
        <a:p>
          <a:endParaRPr lang="pl-PL"/>
        </a:p>
      </dgm:t>
    </dgm:pt>
    <dgm:pt modelId="{67E1F686-2DCF-4E68-BDE0-C60AA7DFD132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Gospodarka oparta na turystyce – monokultura</a:t>
          </a:r>
        </a:p>
      </dgm:t>
    </dgm:pt>
    <dgm:pt modelId="{2D0CB81B-080E-4C1F-A670-9996DB639F2D}" type="parTrans" cxnId="{E3C556C9-DFC1-4F7E-BD89-B46A980E43C5}">
      <dgm:prSet/>
      <dgm:spPr/>
      <dgm:t>
        <a:bodyPr/>
        <a:lstStyle/>
        <a:p>
          <a:endParaRPr lang="pl-PL"/>
        </a:p>
      </dgm:t>
    </dgm:pt>
    <dgm:pt modelId="{94B5BEDE-9B10-4F3D-95FB-DED81B09C797}" type="sibTrans" cxnId="{E3C556C9-DFC1-4F7E-BD89-B46A980E43C5}">
      <dgm:prSet/>
      <dgm:spPr/>
      <dgm:t>
        <a:bodyPr/>
        <a:lstStyle/>
        <a:p>
          <a:endParaRPr lang="pl-PL"/>
        </a:p>
      </dgm:t>
    </dgm:pt>
    <dgm:pt modelId="{9D0A10D3-8EBC-44C6-B525-169BF0094151}">
      <dgm:prSet phldrT="[Tekst]"/>
      <dgm:spPr/>
      <dgm:t>
        <a:bodyPr/>
        <a:lstStyle/>
        <a:p>
          <a:r>
            <a:rPr lang="pl-PL" b="1" dirty="0">
              <a:solidFill>
                <a:srgbClr val="4E8198"/>
              </a:solidFill>
            </a:rPr>
            <a:t>Status uzdrowiskowy</a:t>
          </a:r>
          <a:endParaRPr lang="pl-PL" dirty="0">
            <a:solidFill>
              <a:srgbClr val="4E8198"/>
            </a:solidFill>
          </a:endParaRPr>
        </a:p>
      </dgm:t>
    </dgm:pt>
    <dgm:pt modelId="{7E4CDEB1-64F2-4EAB-9C33-84DF78D2CF4F}" type="sibTrans" cxnId="{57EC2875-2B05-4A8B-B0E2-D5D2BC56A49E}">
      <dgm:prSet/>
      <dgm:spPr/>
      <dgm:t>
        <a:bodyPr/>
        <a:lstStyle/>
        <a:p>
          <a:endParaRPr lang="pl-PL"/>
        </a:p>
      </dgm:t>
    </dgm:pt>
    <dgm:pt modelId="{8AF47D45-3E91-45DE-AD51-584DDE64B49B}" type="parTrans" cxnId="{57EC2875-2B05-4A8B-B0E2-D5D2BC56A49E}">
      <dgm:prSet/>
      <dgm:spPr/>
      <dgm:t>
        <a:bodyPr/>
        <a:lstStyle/>
        <a:p>
          <a:endParaRPr lang="pl-PL"/>
        </a:p>
      </dgm:t>
    </dgm:pt>
    <dgm:pt modelId="{DB5DD5FD-8F68-4AF8-85A1-86F0861FC90A}" type="pres">
      <dgm:prSet presAssocID="{5A46F90A-58FE-4766-9AD6-8627C6E66801}" presName="outerComposite" presStyleCnt="0">
        <dgm:presLayoutVars>
          <dgm:chMax val="2"/>
          <dgm:animLvl val="lvl"/>
          <dgm:resizeHandles val="exact"/>
        </dgm:presLayoutVars>
      </dgm:prSet>
      <dgm:spPr/>
    </dgm:pt>
    <dgm:pt modelId="{0E2265FC-DA73-4466-81B7-B4267B1FD991}" type="pres">
      <dgm:prSet presAssocID="{5A46F90A-58FE-4766-9AD6-8627C6E66801}" presName="dummyMaxCanvas" presStyleCnt="0"/>
      <dgm:spPr/>
    </dgm:pt>
    <dgm:pt modelId="{08705485-F9CE-4FE4-8A30-08373676D8DF}" type="pres">
      <dgm:prSet presAssocID="{5A46F90A-58FE-4766-9AD6-8627C6E66801}" presName="parentComposite" presStyleCnt="0"/>
      <dgm:spPr/>
    </dgm:pt>
    <dgm:pt modelId="{126618C1-2693-4A70-B76A-785A8F72EF9A}" type="pres">
      <dgm:prSet presAssocID="{5A46F90A-58FE-4766-9AD6-8627C6E66801}" presName="parent1" presStyleLbl="alignAccFollowNode1" presStyleIdx="0" presStyleCnt="4">
        <dgm:presLayoutVars>
          <dgm:chMax val="4"/>
        </dgm:presLayoutVars>
      </dgm:prSet>
      <dgm:spPr/>
    </dgm:pt>
    <dgm:pt modelId="{3FD493A3-2A5E-41C0-952D-1C4A4D1BC94C}" type="pres">
      <dgm:prSet presAssocID="{5A46F90A-58FE-4766-9AD6-8627C6E66801}" presName="parent2" presStyleLbl="alignAccFollowNode1" presStyleIdx="1" presStyleCnt="4">
        <dgm:presLayoutVars>
          <dgm:chMax val="4"/>
        </dgm:presLayoutVars>
      </dgm:prSet>
      <dgm:spPr/>
    </dgm:pt>
    <dgm:pt modelId="{D1452A84-F9B2-4B95-9CC6-C05126A2294A}" type="pres">
      <dgm:prSet presAssocID="{5A46F90A-58FE-4766-9AD6-8627C6E66801}" presName="childrenComposite" presStyleCnt="0"/>
      <dgm:spPr/>
    </dgm:pt>
    <dgm:pt modelId="{6A48A2DC-3A5E-425F-96D0-0B48E7F7B941}" type="pres">
      <dgm:prSet presAssocID="{5A46F90A-58FE-4766-9AD6-8627C6E66801}" presName="dummyMaxCanvas_ChildArea" presStyleCnt="0"/>
      <dgm:spPr/>
    </dgm:pt>
    <dgm:pt modelId="{E0E7E059-AF83-466A-A296-F1703DCEA38A}" type="pres">
      <dgm:prSet presAssocID="{5A46F90A-58FE-4766-9AD6-8627C6E66801}" presName="fulcrum" presStyleLbl="alignAccFollowNode1" presStyleIdx="2" presStyleCnt="4" custLinFactNeighborX="3655" custLinFactNeighborY="-19041"/>
      <dgm:spPr/>
    </dgm:pt>
    <dgm:pt modelId="{9240E227-04B1-4C98-9844-20E986628BDE}" type="pres">
      <dgm:prSet presAssocID="{5A46F90A-58FE-4766-9AD6-8627C6E66801}" presName="balance_23" presStyleLbl="alignAccFollowNode1" presStyleIdx="3" presStyleCnt="4">
        <dgm:presLayoutVars>
          <dgm:bulletEnabled val="1"/>
        </dgm:presLayoutVars>
      </dgm:prSet>
      <dgm:spPr/>
    </dgm:pt>
    <dgm:pt modelId="{B376D1D8-9851-4243-BB91-58CA99CC20D6}" type="pres">
      <dgm:prSet presAssocID="{5A46F90A-58FE-4766-9AD6-8627C6E66801}" presName="right_23_1" presStyleLbl="node1" presStyleIdx="0" presStyleCnt="5" custScaleY="89957">
        <dgm:presLayoutVars>
          <dgm:bulletEnabled val="1"/>
        </dgm:presLayoutVars>
      </dgm:prSet>
      <dgm:spPr/>
    </dgm:pt>
    <dgm:pt modelId="{A2EEA386-B6EB-4AE7-83FD-08A0CA955335}" type="pres">
      <dgm:prSet presAssocID="{5A46F90A-58FE-4766-9AD6-8627C6E66801}" presName="right_23_2" presStyleLbl="node1" presStyleIdx="1" presStyleCnt="5" custLinFactNeighborX="213" custLinFactNeighborY="6472">
        <dgm:presLayoutVars>
          <dgm:bulletEnabled val="1"/>
        </dgm:presLayoutVars>
      </dgm:prSet>
      <dgm:spPr/>
    </dgm:pt>
    <dgm:pt modelId="{A1805A84-3A1D-4187-A527-E1A1F022C817}" type="pres">
      <dgm:prSet presAssocID="{5A46F90A-58FE-4766-9AD6-8627C6E66801}" presName="right_23_3" presStyleLbl="node1" presStyleIdx="2" presStyleCnt="5" custLinFactNeighborY="3927">
        <dgm:presLayoutVars>
          <dgm:bulletEnabled val="1"/>
        </dgm:presLayoutVars>
      </dgm:prSet>
      <dgm:spPr/>
    </dgm:pt>
    <dgm:pt modelId="{7F812552-2552-4BD0-BE10-E050074EDD11}" type="pres">
      <dgm:prSet presAssocID="{5A46F90A-58FE-4766-9AD6-8627C6E66801}" presName="left_23_1" presStyleLbl="node1" presStyleIdx="3" presStyleCnt="5">
        <dgm:presLayoutVars>
          <dgm:bulletEnabled val="1"/>
        </dgm:presLayoutVars>
      </dgm:prSet>
      <dgm:spPr/>
    </dgm:pt>
    <dgm:pt modelId="{BECAC717-8E0A-47E7-8538-108D23146229}" type="pres">
      <dgm:prSet presAssocID="{5A46F90A-58FE-4766-9AD6-8627C6E66801}" presName="left_23_2" presStyleLbl="node1" presStyleIdx="4" presStyleCnt="5" custLinFactNeighborX="-792" custLinFactNeighborY="-3095">
        <dgm:presLayoutVars>
          <dgm:bulletEnabled val="1"/>
        </dgm:presLayoutVars>
      </dgm:prSet>
      <dgm:spPr/>
    </dgm:pt>
  </dgm:ptLst>
  <dgm:cxnLst>
    <dgm:cxn modelId="{64FC580E-4AC8-446D-9A36-7A1DA919E85D}" srcId="{4A6F8E6F-23C2-47D3-8B2F-C48F763C8C3A}" destId="{B0C3D0CA-817C-4E41-BE85-425BF10EF6C0}" srcOrd="0" destOrd="0" parTransId="{34080805-7F87-43E6-B359-0B24DD8973DF}" sibTransId="{1DB7ED2A-8A94-4524-AD01-64F9C4DA6346}"/>
    <dgm:cxn modelId="{443F7A0F-5F06-4945-AF0B-B41A3CA99215}" type="presOf" srcId="{9D0A10D3-8EBC-44C6-B525-169BF0094151}" destId="{A1805A84-3A1D-4187-A527-E1A1F022C817}" srcOrd="0" destOrd="0" presId="urn:microsoft.com/office/officeart/2005/8/layout/balance1"/>
    <dgm:cxn modelId="{C06F5224-31BD-4282-A769-ECDED29F629D}" type="presOf" srcId="{67E1F686-2DCF-4E68-BDE0-C60AA7DFD132}" destId="{A2EEA386-B6EB-4AE7-83FD-08A0CA955335}" srcOrd="0" destOrd="0" presId="urn:microsoft.com/office/officeart/2005/8/layout/balance1"/>
    <dgm:cxn modelId="{BB2BEA2E-7F46-47D4-8241-0E93D3449F69}" type="presOf" srcId="{C9E41433-F6CA-43F5-A063-279F170F62A7}" destId="{B376D1D8-9851-4243-BB91-58CA99CC20D6}" srcOrd="0" destOrd="0" presId="urn:microsoft.com/office/officeart/2005/8/layout/balance1"/>
    <dgm:cxn modelId="{D8494847-153F-4EFB-8971-DEAFED46C738}" srcId="{5A46F90A-58FE-4766-9AD6-8627C6E66801}" destId="{4A6F8E6F-23C2-47D3-8B2F-C48F763C8C3A}" srcOrd="0" destOrd="0" parTransId="{FABC0CC7-3FC5-4A19-9483-F272CE1B7612}" sibTransId="{D41C4DD7-65D4-444B-93A5-675E14785816}"/>
    <dgm:cxn modelId="{57EC2875-2B05-4A8B-B0E2-D5D2BC56A49E}" srcId="{DC7D4BC8-DAFE-43DA-B103-135855C2B606}" destId="{9D0A10D3-8EBC-44C6-B525-169BF0094151}" srcOrd="2" destOrd="0" parTransId="{8AF47D45-3E91-45DE-AD51-584DDE64B49B}" sibTransId="{7E4CDEB1-64F2-4EAB-9C33-84DF78D2CF4F}"/>
    <dgm:cxn modelId="{CCAA177E-1AC6-4367-BEB7-2CF1D50AD79D}" srcId="{5A46F90A-58FE-4766-9AD6-8627C6E66801}" destId="{DC7D4BC8-DAFE-43DA-B103-135855C2B606}" srcOrd="1" destOrd="0" parTransId="{6348D0BA-FEBD-4C95-B628-A1929FBF8E4A}" sibTransId="{EDD01542-3530-43CC-A678-FC38301971BB}"/>
    <dgm:cxn modelId="{7DDB2B81-652F-4421-894A-4C8CF8A6D1AA}" srcId="{4A6F8E6F-23C2-47D3-8B2F-C48F763C8C3A}" destId="{CD170189-F8D4-49C0-BF9A-AE2A705ABC4B}" srcOrd="1" destOrd="0" parTransId="{50E1F8AA-F9D8-4F01-8A79-B1287A6853A8}" sibTransId="{AECCBE9B-0CE6-403C-9907-CE227FD004EE}"/>
    <dgm:cxn modelId="{65F22096-0590-4110-9F4D-F1BC8043FB93}" type="presOf" srcId="{DC7D4BC8-DAFE-43DA-B103-135855C2B606}" destId="{3FD493A3-2A5E-41C0-952D-1C4A4D1BC94C}" srcOrd="0" destOrd="0" presId="urn:microsoft.com/office/officeart/2005/8/layout/balance1"/>
    <dgm:cxn modelId="{6AF428B4-762D-46F6-BCE9-B1BC075BE06C}" type="presOf" srcId="{4A6F8E6F-23C2-47D3-8B2F-C48F763C8C3A}" destId="{126618C1-2693-4A70-B76A-785A8F72EF9A}" srcOrd="0" destOrd="0" presId="urn:microsoft.com/office/officeart/2005/8/layout/balance1"/>
    <dgm:cxn modelId="{623A2AC0-46A4-4214-93F2-5DF933AC6FFF}" type="presOf" srcId="{B0C3D0CA-817C-4E41-BE85-425BF10EF6C0}" destId="{7F812552-2552-4BD0-BE10-E050074EDD11}" srcOrd="0" destOrd="0" presId="urn:microsoft.com/office/officeart/2005/8/layout/balance1"/>
    <dgm:cxn modelId="{E3C556C9-DFC1-4F7E-BD89-B46A980E43C5}" srcId="{DC7D4BC8-DAFE-43DA-B103-135855C2B606}" destId="{67E1F686-2DCF-4E68-BDE0-C60AA7DFD132}" srcOrd="1" destOrd="0" parTransId="{2D0CB81B-080E-4C1F-A670-9996DB639F2D}" sibTransId="{94B5BEDE-9B10-4F3D-95FB-DED81B09C797}"/>
    <dgm:cxn modelId="{2E2E95CD-947F-4698-A6C3-B25305875BA7}" type="presOf" srcId="{5A46F90A-58FE-4766-9AD6-8627C6E66801}" destId="{DB5DD5FD-8F68-4AF8-85A1-86F0861FC90A}" srcOrd="0" destOrd="0" presId="urn:microsoft.com/office/officeart/2005/8/layout/balance1"/>
    <dgm:cxn modelId="{D52944D0-9C07-4B59-9D1A-575E033370C0}" srcId="{DC7D4BC8-DAFE-43DA-B103-135855C2B606}" destId="{C9E41433-F6CA-43F5-A063-279F170F62A7}" srcOrd="0" destOrd="0" parTransId="{93FAD5E2-9195-41D5-8C06-86B859E337E6}" sibTransId="{6AF4D564-0AB4-494E-8D94-85C40158F834}"/>
    <dgm:cxn modelId="{2DBBF0DE-3FF9-45F4-8A82-1A3389D8508B}" type="presOf" srcId="{CD170189-F8D4-49C0-BF9A-AE2A705ABC4B}" destId="{BECAC717-8E0A-47E7-8538-108D23146229}" srcOrd="0" destOrd="0" presId="urn:microsoft.com/office/officeart/2005/8/layout/balance1"/>
    <dgm:cxn modelId="{500D88EF-8D35-405B-A25E-3D23D708F428}" type="presParOf" srcId="{DB5DD5FD-8F68-4AF8-85A1-86F0861FC90A}" destId="{0E2265FC-DA73-4466-81B7-B4267B1FD991}" srcOrd="0" destOrd="0" presId="urn:microsoft.com/office/officeart/2005/8/layout/balance1"/>
    <dgm:cxn modelId="{1F46F6D3-5DCD-4D21-BDDD-DF87299B512E}" type="presParOf" srcId="{DB5DD5FD-8F68-4AF8-85A1-86F0861FC90A}" destId="{08705485-F9CE-4FE4-8A30-08373676D8DF}" srcOrd="1" destOrd="0" presId="urn:microsoft.com/office/officeart/2005/8/layout/balance1"/>
    <dgm:cxn modelId="{0D0EAFD1-C1C2-4FB4-AD27-6BD81716028A}" type="presParOf" srcId="{08705485-F9CE-4FE4-8A30-08373676D8DF}" destId="{126618C1-2693-4A70-B76A-785A8F72EF9A}" srcOrd="0" destOrd="0" presId="urn:microsoft.com/office/officeart/2005/8/layout/balance1"/>
    <dgm:cxn modelId="{03AB5552-0C55-4A67-BABB-A1C97FB9F3DC}" type="presParOf" srcId="{08705485-F9CE-4FE4-8A30-08373676D8DF}" destId="{3FD493A3-2A5E-41C0-952D-1C4A4D1BC94C}" srcOrd="1" destOrd="0" presId="urn:microsoft.com/office/officeart/2005/8/layout/balance1"/>
    <dgm:cxn modelId="{8F0898E8-7967-4C2F-9F41-5D83258EFD0D}" type="presParOf" srcId="{DB5DD5FD-8F68-4AF8-85A1-86F0861FC90A}" destId="{D1452A84-F9B2-4B95-9CC6-C05126A2294A}" srcOrd="2" destOrd="0" presId="urn:microsoft.com/office/officeart/2005/8/layout/balance1"/>
    <dgm:cxn modelId="{A39D5983-AF57-44B6-B669-0E5F8F80912D}" type="presParOf" srcId="{D1452A84-F9B2-4B95-9CC6-C05126A2294A}" destId="{6A48A2DC-3A5E-425F-96D0-0B48E7F7B941}" srcOrd="0" destOrd="0" presId="urn:microsoft.com/office/officeart/2005/8/layout/balance1"/>
    <dgm:cxn modelId="{097F9BFB-EF52-4322-BE32-5F76B1B04795}" type="presParOf" srcId="{D1452A84-F9B2-4B95-9CC6-C05126A2294A}" destId="{E0E7E059-AF83-466A-A296-F1703DCEA38A}" srcOrd="1" destOrd="0" presId="urn:microsoft.com/office/officeart/2005/8/layout/balance1"/>
    <dgm:cxn modelId="{9A6974F4-7E12-4C5D-96A0-428C36711E3B}" type="presParOf" srcId="{D1452A84-F9B2-4B95-9CC6-C05126A2294A}" destId="{9240E227-04B1-4C98-9844-20E986628BDE}" srcOrd="2" destOrd="0" presId="urn:microsoft.com/office/officeart/2005/8/layout/balance1"/>
    <dgm:cxn modelId="{DFB82ED0-EBED-4DF6-9AB3-7A627B20CAC2}" type="presParOf" srcId="{D1452A84-F9B2-4B95-9CC6-C05126A2294A}" destId="{B376D1D8-9851-4243-BB91-58CA99CC20D6}" srcOrd="3" destOrd="0" presId="urn:microsoft.com/office/officeart/2005/8/layout/balance1"/>
    <dgm:cxn modelId="{36397CF3-14A6-4333-AF2F-E4C8E6193EB2}" type="presParOf" srcId="{D1452A84-F9B2-4B95-9CC6-C05126A2294A}" destId="{A2EEA386-B6EB-4AE7-83FD-08A0CA955335}" srcOrd="4" destOrd="0" presId="urn:microsoft.com/office/officeart/2005/8/layout/balance1"/>
    <dgm:cxn modelId="{70A67E6B-1867-47F5-A7DA-F8F2A507B049}" type="presParOf" srcId="{D1452A84-F9B2-4B95-9CC6-C05126A2294A}" destId="{A1805A84-3A1D-4187-A527-E1A1F022C817}" srcOrd="5" destOrd="0" presId="urn:microsoft.com/office/officeart/2005/8/layout/balance1"/>
    <dgm:cxn modelId="{B2F17F50-C55D-4A60-B162-DE368277E945}" type="presParOf" srcId="{D1452A84-F9B2-4B95-9CC6-C05126A2294A}" destId="{7F812552-2552-4BD0-BE10-E050074EDD11}" srcOrd="6" destOrd="0" presId="urn:microsoft.com/office/officeart/2005/8/layout/balance1"/>
    <dgm:cxn modelId="{2B4EB85D-9595-4083-928B-D1B1269C3A00}" type="presParOf" srcId="{D1452A84-F9B2-4B95-9CC6-C05126A2294A}" destId="{BECAC717-8E0A-47E7-8538-108D23146229}" srcOrd="7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26618C1-2693-4A70-B76A-785A8F72EF9A}">
      <dsp:nvSpPr>
        <dsp:cNvPr id="0" name=""/>
        <dsp:cNvSpPr/>
      </dsp:nvSpPr>
      <dsp:spPr>
        <a:xfrm>
          <a:off x="1733484" y="0"/>
          <a:ext cx="1624232" cy="902351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>
              <a:solidFill>
                <a:srgbClr val="4E8198"/>
              </a:solidFill>
            </a:rPr>
            <a:t>Deficyty </a:t>
          </a:r>
        </a:p>
      </dsp:txBody>
      <dsp:txXfrm>
        <a:off x="1759913" y="26429"/>
        <a:ext cx="1571374" cy="849493"/>
      </dsp:txXfrm>
    </dsp:sp>
    <dsp:sp modelId="{3FD493A3-2A5E-41C0-952D-1C4A4D1BC94C}">
      <dsp:nvSpPr>
        <dsp:cNvPr id="0" name=""/>
        <dsp:cNvSpPr/>
      </dsp:nvSpPr>
      <dsp:spPr>
        <a:xfrm>
          <a:off x="4079597" y="0"/>
          <a:ext cx="1624232" cy="902351"/>
        </a:xfrm>
        <a:prstGeom prst="roundRect">
          <a:avLst>
            <a:gd name="adj" fmla="val 10000"/>
          </a:avLst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2400" b="1" kern="1200" dirty="0">
              <a:solidFill>
                <a:srgbClr val="4E8198"/>
              </a:solidFill>
            </a:rPr>
            <a:t>Dominacja</a:t>
          </a:r>
        </a:p>
      </dsp:txBody>
      <dsp:txXfrm>
        <a:off x="4106026" y="26429"/>
        <a:ext cx="1571374" cy="849493"/>
      </dsp:txXfrm>
    </dsp:sp>
    <dsp:sp modelId="{E0E7E059-AF83-466A-A296-F1703DCEA38A}">
      <dsp:nvSpPr>
        <dsp:cNvPr id="0" name=""/>
        <dsp:cNvSpPr/>
      </dsp:nvSpPr>
      <dsp:spPr>
        <a:xfrm>
          <a:off x="3405011" y="3706130"/>
          <a:ext cx="676763" cy="676763"/>
        </a:xfrm>
        <a:prstGeom prst="triangle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240E227-04B1-4C98-9844-20E986628BDE}">
      <dsp:nvSpPr>
        <dsp:cNvPr id="0" name=""/>
        <dsp:cNvSpPr/>
      </dsp:nvSpPr>
      <dsp:spPr>
        <a:xfrm rot="240000">
          <a:off x="1687747" y="3544991"/>
          <a:ext cx="4061820" cy="284030"/>
        </a:xfrm>
        <a:prstGeom prst="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376D1D8-9851-4243-BB91-58CA99CC20D6}">
      <dsp:nvSpPr>
        <dsp:cNvPr id="0" name=""/>
        <dsp:cNvSpPr/>
      </dsp:nvSpPr>
      <dsp:spPr>
        <a:xfrm rot="240000">
          <a:off x="4123453" y="2878666"/>
          <a:ext cx="1626756" cy="66740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>
              <a:solidFill>
                <a:srgbClr val="4E8198"/>
              </a:solidFill>
            </a:rPr>
            <a:t>Pandemia COVID-19 znacznie uwypukliła te wyzwania rozwojowe</a:t>
          </a:r>
        </a:p>
      </dsp:txBody>
      <dsp:txXfrm>
        <a:off x="4156033" y="2911246"/>
        <a:ext cx="1561596" cy="602247"/>
      </dsp:txXfrm>
    </dsp:sp>
    <dsp:sp modelId="{A2EEA386-B6EB-4AE7-83FD-08A0CA955335}">
      <dsp:nvSpPr>
        <dsp:cNvPr id="0" name=""/>
        <dsp:cNvSpPr/>
      </dsp:nvSpPr>
      <dsp:spPr>
        <a:xfrm rot="240000">
          <a:off x="4188726" y="2078794"/>
          <a:ext cx="1620628" cy="75504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>
              <a:solidFill>
                <a:srgbClr val="4E8198"/>
              </a:solidFill>
            </a:rPr>
            <a:t>Gospodarka oparta na turystyce – monokultura</a:t>
          </a:r>
        </a:p>
      </dsp:txBody>
      <dsp:txXfrm>
        <a:off x="4225584" y="2115652"/>
        <a:ext cx="1546912" cy="681331"/>
      </dsp:txXfrm>
    </dsp:sp>
    <dsp:sp modelId="{A1805A84-3A1D-4187-A527-E1A1F022C817}">
      <dsp:nvSpPr>
        <dsp:cNvPr id="0" name=""/>
        <dsp:cNvSpPr/>
      </dsp:nvSpPr>
      <dsp:spPr>
        <a:xfrm rot="240000">
          <a:off x="4243823" y="1262679"/>
          <a:ext cx="1620628" cy="75504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>
              <a:solidFill>
                <a:srgbClr val="4E8198"/>
              </a:solidFill>
            </a:rPr>
            <a:t>Status uzdrowiskowy</a:t>
          </a:r>
          <a:endParaRPr lang="pl-PL" sz="1200" kern="1200" dirty="0">
            <a:solidFill>
              <a:srgbClr val="4E8198"/>
            </a:solidFill>
          </a:endParaRPr>
        </a:p>
      </dsp:txBody>
      <dsp:txXfrm>
        <a:off x="4280681" y="1299537"/>
        <a:ext cx="1546912" cy="681331"/>
      </dsp:txXfrm>
    </dsp:sp>
    <dsp:sp modelId="{7F812552-2552-4BD0-BE10-E050074EDD11}">
      <dsp:nvSpPr>
        <dsp:cNvPr id="0" name=""/>
        <dsp:cNvSpPr/>
      </dsp:nvSpPr>
      <dsp:spPr>
        <a:xfrm rot="240000">
          <a:off x="1802963" y="2672423"/>
          <a:ext cx="1620628" cy="75504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>
              <a:solidFill>
                <a:srgbClr val="4E8198"/>
              </a:solidFill>
            </a:rPr>
            <a:t>1,7% obszaru Miasta to zabudowa portowa i przemysłowa</a:t>
          </a:r>
        </a:p>
      </dsp:txBody>
      <dsp:txXfrm>
        <a:off x="1839821" y="2709281"/>
        <a:ext cx="1546912" cy="681331"/>
      </dsp:txXfrm>
    </dsp:sp>
    <dsp:sp modelId="{BECAC717-8E0A-47E7-8538-108D23146229}">
      <dsp:nvSpPr>
        <dsp:cNvPr id="0" name=""/>
        <dsp:cNvSpPr/>
      </dsp:nvSpPr>
      <dsp:spPr>
        <a:xfrm rot="240000">
          <a:off x="1848394" y="1833496"/>
          <a:ext cx="1620628" cy="75504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l-PL" sz="1200" b="1" kern="1200" dirty="0">
              <a:solidFill>
                <a:srgbClr val="4E8198"/>
              </a:solidFill>
            </a:rPr>
            <a:t>Brak terenów poza strefą A, B i C</a:t>
          </a:r>
        </a:p>
      </dsp:txBody>
      <dsp:txXfrm>
        <a:off x="1885252" y="1870354"/>
        <a:ext cx="1546912" cy="68133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83E3D-79F0-4989-9631-89B923CD7419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AE6CB0-4A00-4BC3-BE92-9A6292A4E9D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51825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8237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141134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11385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7439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76586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35862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7669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17987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715053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54530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5465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606f1c2d_30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35f391192_029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881877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235797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374685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5800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226637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54279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5730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p:notes"/>
          <p:cNvSpPr txBox="1">
            <a:spLocks noGrp="1"/>
          </p:cNvSpPr>
          <p:nvPr>
            <p:ph type="body" idx="1"/>
          </p:nvPr>
        </p:nvSpPr>
        <p:spPr>
          <a:xfrm>
            <a:off x="679927" y="4716661"/>
            <a:ext cx="5439410" cy="44684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9500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F598126-E231-4E5C-9D33-75A542F7BF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C841364-A863-404C-BF9D-F7AA49B08C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F274201-E95D-4654-85BB-48F1B67D4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8B76767-39ED-4107-968A-E3E62B0F7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FB298E5-2215-4AD6-B237-C861D9991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939623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926531-E16D-4CD9-A505-8705D5CD7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311DBA5-15DB-4696-8E8F-399913FC2F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CC9DC07-78F7-4286-BFA6-3D4451151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840CFF7-3A4F-4EC8-BFE9-A7B4843C6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BC8A612-1811-47E9-9223-6846CBCB41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966740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D0167177-4F26-4F57-88AF-CBA4FD11CB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7B762B82-5F41-496C-911F-03AF22ECF9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8987280-AE64-45A3-9C1D-30FB7AD66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0116AA2-1CDE-4B0F-90D8-0F3057F57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A3B6E11-9EBE-4E6D-A34F-F7434C09F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6633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rot="5400000">
            <a:off x="218533" y="771700"/>
            <a:ext cx="844400" cy="1281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34" name="Google Shape;34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1392633" y="990100"/>
            <a:ext cx="9610000" cy="84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1392467" y="1957833"/>
            <a:ext cx="4490000" cy="386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7412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667"/>
            </a:lvl1pPr>
            <a:lvl2pPr marL="1219170" lvl="1" indent="-474121" rtl="0">
              <a:spcBef>
                <a:spcPts val="1067"/>
              </a:spcBef>
              <a:spcAft>
                <a:spcPts val="0"/>
              </a:spcAft>
              <a:buSzPts val="2000"/>
              <a:buChar char="○"/>
              <a:defRPr sz="2667"/>
            </a:lvl2pPr>
            <a:lvl3pPr marL="1828754" lvl="2" indent="-474121" rtl="0">
              <a:spcBef>
                <a:spcPts val="1067"/>
              </a:spcBef>
              <a:spcAft>
                <a:spcPts val="0"/>
              </a:spcAft>
              <a:buSzPts val="2000"/>
              <a:buChar char="■"/>
              <a:defRPr sz="2667"/>
            </a:lvl3pPr>
            <a:lvl4pPr marL="2438339" lvl="3" indent="-474121" rtl="0">
              <a:spcBef>
                <a:spcPts val="1067"/>
              </a:spcBef>
              <a:spcAft>
                <a:spcPts val="0"/>
              </a:spcAft>
              <a:buSzPts val="2000"/>
              <a:buChar char="●"/>
              <a:defRPr sz="2667"/>
            </a:lvl4pPr>
            <a:lvl5pPr marL="3047924" lvl="4" indent="-474121" rtl="0">
              <a:spcBef>
                <a:spcPts val="1067"/>
              </a:spcBef>
              <a:spcAft>
                <a:spcPts val="0"/>
              </a:spcAft>
              <a:buSzPts val="2000"/>
              <a:buChar char="○"/>
              <a:defRPr sz="2667"/>
            </a:lvl5pPr>
            <a:lvl6pPr marL="3657509" lvl="5" indent="-474121" rtl="0">
              <a:spcBef>
                <a:spcPts val="1067"/>
              </a:spcBef>
              <a:spcAft>
                <a:spcPts val="0"/>
              </a:spcAft>
              <a:buSzPts val="2000"/>
              <a:buChar char="■"/>
              <a:defRPr sz="2667"/>
            </a:lvl6pPr>
            <a:lvl7pPr marL="4267093" lvl="6" indent="-474121" rtl="0">
              <a:spcBef>
                <a:spcPts val="1067"/>
              </a:spcBef>
              <a:spcAft>
                <a:spcPts val="0"/>
              </a:spcAft>
              <a:buSzPts val="2000"/>
              <a:buChar char="●"/>
              <a:defRPr sz="2667"/>
            </a:lvl7pPr>
            <a:lvl8pPr marL="4876678" lvl="7" indent="-474121" rtl="0">
              <a:spcBef>
                <a:spcPts val="1067"/>
              </a:spcBef>
              <a:spcAft>
                <a:spcPts val="0"/>
              </a:spcAft>
              <a:buSzPts val="2000"/>
              <a:buChar char="○"/>
              <a:defRPr sz="2667"/>
            </a:lvl8pPr>
            <a:lvl9pPr marL="5486263" lvl="8" indent="-474121" rtl="0">
              <a:spcBef>
                <a:spcPts val="1067"/>
              </a:spcBef>
              <a:spcAft>
                <a:spcPts val="1067"/>
              </a:spcAft>
              <a:buSzPts val="2000"/>
              <a:buChar char="■"/>
              <a:defRPr sz="2667"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body" idx="2"/>
          </p:nvPr>
        </p:nvSpPr>
        <p:spPr>
          <a:xfrm>
            <a:off x="6512553" y="1957833"/>
            <a:ext cx="4490000" cy="38664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474121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667"/>
            </a:lvl1pPr>
            <a:lvl2pPr marL="1219170" lvl="1" indent="-474121" rtl="0">
              <a:spcBef>
                <a:spcPts val="1067"/>
              </a:spcBef>
              <a:spcAft>
                <a:spcPts val="0"/>
              </a:spcAft>
              <a:buSzPts val="2000"/>
              <a:buChar char="○"/>
              <a:defRPr sz="2667"/>
            </a:lvl2pPr>
            <a:lvl3pPr marL="1828754" lvl="2" indent="-474121" rtl="0">
              <a:spcBef>
                <a:spcPts val="1067"/>
              </a:spcBef>
              <a:spcAft>
                <a:spcPts val="0"/>
              </a:spcAft>
              <a:buSzPts val="2000"/>
              <a:buChar char="■"/>
              <a:defRPr sz="2667"/>
            </a:lvl3pPr>
            <a:lvl4pPr marL="2438339" lvl="3" indent="-474121" rtl="0">
              <a:spcBef>
                <a:spcPts val="1067"/>
              </a:spcBef>
              <a:spcAft>
                <a:spcPts val="0"/>
              </a:spcAft>
              <a:buSzPts val="2000"/>
              <a:buChar char="●"/>
              <a:defRPr sz="2667"/>
            </a:lvl4pPr>
            <a:lvl5pPr marL="3047924" lvl="4" indent="-474121" rtl="0">
              <a:spcBef>
                <a:spcPts val="1067"/>
              </a:spcBef>
              <a:spcAft>
                <a:spcPts val="0"/>
              </a:spcAft>
              <a:buSzPts val="2000"/>
              <a:buChar char="○"/>
              <a:defRPr sz="2667"/>
            </a:lvl5pPr>
            <a:lvl6pPr marL="3657509" lvl="5" indent="-474121" rtl="0">
              <a:spcBef>
                <a:spcPts val="1067"/>
              </a:spcBef>
              <a:spcAft>
                <a:spcPts val="0"/>
              </a:spcAft>
              <a:buSzPts val="2000"/>
              <a:buChar char="■"/>
              <a:defRPr sz="2667"/>
            </a:lvl6pPr>
            <a:lvl7pPr marL="4267093" lvl="6" indent="-474121" rtl="0">
              <a:spcBef>
                <a:spcPts val="1067"/>
              </a:spcBef>
              <a:spcAft>
                <a:spcPts val="0"/>
              </a:spcAft>
              <a:buSzPts val="2000"/>
              <a:buChar char="●"/>
              <a:defRPr sz="2667"/>
            </a:lvl7pPr>
            <a:lvl8pPr marL="4876678" lvl="7" indent="-474121" rtl="0">
              <a:spcBef>
                <a:spcPts val="1067"/>
              </a:spcBef>
              <a:spcAft>
                <a:spcPts val="0"/>
              </a:spcAft>
              <a:buSzPts val="2000"/>
              <a:buChar char="○"/>
              <a:defRPr sz="2667"/>
            </a:lvl8pPr>
            <a:lvl9pPr marL="5486263" lvl="8" indent="-474121" rtl="0">
              <a:spcBef>
                <a:spcPts val="1067"/>
              </a:spcBef>
              <a:spcAft>
                <a:spcPts val="1067"/>
              </a:spcAft>
              <a:buSzPts val="2000"/>
              <a:buChar char="■"/>
              <a:defRPr sz="2667"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080601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/>
          <p:nvPr/>
        </p:nvSpPr>
        <p:spPr>
          <a:xfrm rot="5400000">
            <a:off x="218533" y="771700"/>
            <a:ext cx="844400" cy="12812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28" name="Google Shape;28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1392633" y="990100"/>
            <a:ext cx="9610000" cy="84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1392633" y="1957833"/>
            <a:ext cx="9610000" cy="3676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609585" lvl="0" indent="-507987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1pPr>
            <a:lvl2pPr marL="1219170" lvl="1" indent="-507987" rtl="0">
              <a:spcBef>
                <a:spcPts val="1067"/>
              </a:spcBef>
              <a:spcAft>
                <a:spcPts val="0"/>
              </a:spcAft>
              <a:buSzPts val="2400"/>
              <a:buChar char="○"/>
              <a:defRPr/>
            </a:lvl2pPr>
            <a:lvl3pPr marL="1828754" lvl="2" indent="-507987" rtl="0">
              <a:spcBef>
                <a:spcPts val="1067"/>
              </a:spcBef>
              <a:spcAft>
                <a:spcPts val="0"/>
              </a:spcAft>
              <a:buSzPts val="2400"/>
              <a:buChar char="■"/>
              <a:defRPr/>
            </a:lvl3pPr>
            <a:lvl4pPr marL="2438339" lvl="3" indent="-507987" rtl="0">
              <a:spcBef>
                <a:spcPts val="1067"/>
              </a:spcBef>
              <a:spcAft>
                <a:spcPts val="0"/>
              </a:spcAft>
              <a:buSzPts val="2400"/>
              <a:buChar char="●"/>
              <a:defRPr/>
            </a:lvl4pPr>
            <a:lvl5pPr marL="3047924" lvl="4" indent="-507987" rtl="0">
              <a:spcBef>
                <a:spcPts val="1067"/>
              </a:spcBef>
              <a:spcAft>
                <a:spcPts val="0"/>
              </a:spcAft>
              <a:buSzPts val="2400"/>
              <a:buChar char="○"/>
              <a:defRPr/>
            </a:lvl5pPr>
            <a:lvl6pPr marL="3657509" lvl="5" indent="-507987" rtl="0">
              <a:spcBef>
                <a:spcPts val="1067"/>
              </a:spcBef>
              <a:spcAft>
                <a:spcPts val="0"/>
              </a:spcAft>
              <a:buSzPts val="2400"/>
              <a:buChar char="■"/>
              <a:defRPr/>
            </a:lvl6pPr>
            <a:lvl7pPr marL="4267093" lvl="6" indent="-507987" rtl="0">
              <a:spcBef>
                <a:spcPts val="1067"/>
              </a:spcBef>
              <a:spcAft>
                <a:spcPts val="0"/>
              </a:spcAft>
              <a:buSzPts val="2400"/>
              <a:buChar char="●"/>
              <a:defRPr/>
            </a:lvl7pPr>
            <a:lvl8pPr marL="4876678" lvl="7" indent="-507987" rtl="0">
              <a:spcBef>
                <a:spcPts val="1067"/>
              </a:spcBef>
              <a:spcAft>
                <a:spcPts val="0"/>
              </a:spcAft>
              <a:buSzPts val="2400"/>
              <a:buChar char="○"/>
              <a:defRPr/>
            </a:lvl8pPr>
            <a:lvl9pPr marL="5486263" lvl="8" indent="-507987" rtl="0">
              <a:spcBef>
                <a:spcPts val="1067"/>
              </a:spcBef>
              <a:spcAft>
                <a:spcPts val="1067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algn="ctr"/>
            <a:fld id="{00000000-1234-1234-1234-123412341234}" type="slidenum">
              <a:rPr lang="en" smtClean="0"/>
              <a:pPr algn="ct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744295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gradFill>
          <a:gsLst>
            <a:gs pos="0">
              <a:schemeClr val="accent1"/>
            </a:gs>
            <a:gs pos="100000">
              <a:schemeClr val="accent2"/>
            </a:gs>
          </a:gsLst>
          <a:lin ang="18900044" scaled="0"/>
        </a:gra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rot="5400000">
            <a:off x="347000" y="1904933"/>
            <a:ext cx="2334400" cy="3048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pic>
        <p:nvPicPr>
          <p:cNvPr id="15" name="Google Shape;15;p3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3300367" y="2671833"/>
            <a:ext cx="7751200" cy="890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4400"/>
              <a:buNone/>
              <a:defRPr sz="5867">
                <a:solidFill>
                  <a:schemeClr val="accent5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3300367" y="3692067"/>
            <a:ext cx="7751200" cy="494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2400"/>
              <a:buNone/>
              <a:defRPr>
                <a:solidFill>
                  <a:schemeClr val="accent4"/>
                </a:solidFill>
              </a:defRPr>
            </a:lvl1pPr>
            <a:lvl2pPr lvl="1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2pPr>
            <a:lvl3pPr lvl="2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3pPr>
            <a:lvl4pPr lvl="3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4pPr>
            <a:lvl5pPr lvl="4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5pPr>
            <a:lvl6pPr lvl="5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6pPr>
            <a:lvl7pPr lvl="6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7pPr>
            <a:lvl8pPr lvl="7" rtl="0">
              <a:spcBef>
                <a:spcPts val="1067"/>
              </a:spcBef>
              <a:spcAft>
                <a:spcPts val="0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8pPr>
            <a:lvl9pPr lvl="8" rtl="0">
              <a:spcBef>
                <a:spcPts val="1067"/>
              </a:spcBef>
              <a:spcAft>
                <a:spcPts val="1067"/>
              </a:spcAft>
              <a:buClr>
                <a:schemeClr val="accent4"/>
              </a:buClr>
              <a:buSzPts val="3000"/>
              <a:buNone/>
              <a:defRPr sz="4000">
                <a:solidFill>
                  <a:schemeClr val="accent4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2614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EAF2F8E-B96F-412F-B0DE-BBD34095D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E5C2BEC-E5A8-4FB0-B954-B951C081B2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0A4D59F-B015-4297-8DFA-CC528BFAC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82A1EAE-4902-46C6-AB9F-D8A1876F02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F6E39C9-CE2A-4359-8A5D-21341BE9C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03264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D8CE2C-4196-4B87-9DD6-6CB03846C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C9104768-CAA6-4DE1-A916-F12D4EA643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0CFB623-071D-4D7B-A57C-CD89299E8A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F2B6EC5-A604-4846-9203-228241CDDB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4A669DD-6249-47E9-AA27-76D8AAEE2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5903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61A1C4-08B7-4F4F-9A63-44F9632DC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31BBEAD-6F97-4681-9A06-5B0A347499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63B52C2C-A158-4FF5-8D83-33BA8D46F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11FF663-9DD4-4EB2-9E90-EC344AE9D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CB715B2-73CD-474A-BBB2-BD5BBD165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7DD7857-3A15-415E-875D-F79BA50669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77822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89EDDF-2F88-455B-B74D-3DBE2568B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EE4D12F-7222-406E-A917-EB02C8BEB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015FFE01-77AE-4DC3-8239-A72EA36558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2432DDFF-7BF6-4FF7-81A9-A8FF37E7F0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DFC2EE5-26DE-4920-862A-524689DBE1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87B96E81-A18C-46C0-8DE6-0D74BA492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1D0A242A-A238-4093-A022-70C6F4562C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FE76453D-8994-4C3B-B192-7A4520ED55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0573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5C75826-A344-42D5-9C49-17EBBFCE8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7D2F88D3-769A-44C0-BCC9-4DB503311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DED022D2-7283-4397-B234-4D41503FA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C448511-B4B2-4A21-A875-027017BE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35588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0EEA5C9F-B124-421B-A321-2351993119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EBDAED5C-BB27-43E5-920C-F44C0C8E1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725E7C9-12C5-484D-8DB6-03E73E8127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14376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DE53056-78E1-454C-AA8F-BB043F7AF4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619ED11-1772-4EA1-86DF-8ACDC116A1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CA00B45A-C67A-4CCE-B9B6-26B28EFDE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552FBE3-0F70-4EDB-99CA-E9FEFC2E9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BF6707C-C7FE-4A35-B786-DB730D3EE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F06C399-61B6-45A9-9643-01B420243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6922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BA2CC26-A667-4FFF-8D72-226D0DEA1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1A09B1B9-24ED-45A0-9ACB-2E33DC9995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6A3B3D7-5A61-4D53-823B-4D66AD21B6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D60F70F-58F2-46C8-8BD6-ED03B6E24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C253E4A-1901-4784-83FE-E8B9DC179F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F0B22D4B-0919-4FF4-ADDB-553C05488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71723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03BF3F1-CB41-4D95-946A-04203CBE0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3E2B77E-9E43-4155-8F8C-BB6C1A78DA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FDDF535-A9A7-4377-9B45-825DCDFB5C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96B61-097A-41FF-B58C-F63BE21B7877}" type="datetimeFigureOut">
              <a:rPr lang="pl-PL" smtClean="0"/>
              <a:t>29.03.2023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300FDDA-FDC4-40A6-8139-D3010F8F99F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D533B3A-7E7D-43A3-BB3A-528F287654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7AA44D-9E73-4D6B-9E38-5724C0D255EA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587564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g"/><Relationship Id="rId4" Type="http://schemas.openxmlformats.org/officeDocument/2006/relationships/image" Target="../media/image6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png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80" y="631257"/>
            <a:ext cx="10436320" cy="1223892"/>
          </a:xfrm>
        </p:spPr>
        <p:txBody>
          <a:bodyPr/>
          <a:lstStyle/>
          <a:p>
            <a:endParaRPr lang="pl-PL" b="1" dirty="0">
              <a:solidFill>
                <a:srgbClr val="4E8198"/>
              </a:solidFill>
              <a:latin typeface="+mn-lt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Dziękuję</a:t>
            </a:r>
            <a:br>
              <a:rPr lang="pl-PL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za uwagę</a:t>
            </a: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1178"/>
            <a:ext cx="12256477" cy="722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8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10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Powiązania infrastrukturalne</a:t>
            </a:r>
          </a:p>
        </p:txBody>
      </p:sp>
      <p:pic>
        <p:nvPicPr>
          <p:cNvPr id="4" name="Grafika 203499610">
            <a:extLst>
              <a:ext uri="{FF2B5EF4-FFF2-40B4-BE49-F238E27FC236}">
                <a16:creationId xmlns:a16="http://schemas.microsoft.com/office/drawing/2014/main" id="{A738EBBF-7BF6-2642-9121-B978EC8E5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8216" y="5226159"/>
            <a:ext cx="8211569" cy="3188335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BDDC25E-1968-CB5B-FA54-525745214C79}"/>
              </a:ext>
            </a:extLst>
          </p:cNvPr>
          <p:cNvSpPr txBox="1"/>
          <p:nvPr/>
        </p:nvSpPr>
        <p:spPr>
          <a:xfrm>
            <a:off x="1550230" y="2179171"/>
            <a:ext cx="9747315" cy="3046988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l-PL" sz="2400" dirty="0"/>
              <a:t>Potencjalne inwestycje gospodarcze</a:t>
            </a:r>
          </a:p>
          <a:p>
            <a:pPr algn="ctr"/>
            <a:r>
              <a:rPr lang="pl-PL" sz="2400" dirty="0"/>
              <a:t>teren </a:t>
            </a:r>
            <a:r>
              <a:rPr lang="pl-PL" sz="2400" b="1" dirty="0">
                <a:solidFill>
                  <a:srgbClr val="D1AB7D"/>
                </a:solidFill>
              </a:rPr>
              <a:t>bardzo dobrze skomunikowany z Miastem </a:t>
            </a:r>
            <a:r>
              <a:rPr lang="pl-PL" sz="2400" dirty="0"/>
              <a:t>Kołobrzeg </a:t>
            </a:r>
          </a:p>
          <a:p>
            <a:pPr algn="ctr"/>
            <a:r>
              <a:rPr lang="pl-PL" sz="2400" b="1" dirty="0">
                <a:solidFill>
                  <a:srgbClr val="D1AB7D"/>
                </a:solidFill>
              </a:rPr>
              <a:t>(</a:t>
            </a:r>
            <a:r>
              <a:rPr lang="pl-PL" sz="2400" b="1" u="sng" dirty="0">
                <a:solidFill>
                  <a:srgbClr val="D1AB7D"/>
                </a:solidFill>
              </a:rPr>
              <a:t>komunikacja publiczna, ścieżka rowerowa, drogi, kolej)</a:t>
            </a:r>
          </a:p>
          <a:p>
            <a:pPr algn="just"/>
            <a:endParaRPr lang="pl-PL" sz="2400" dirty="0"/>
          </a:p>
          <a:p>
            <a:pPr algn="just"/>
            <a:endParaRPr lang="pl-PL" sz="2400" dirty="0"/>
          </a:p>
          <a:p>
            <a:pPr algn="just"/>
            <a:endParaRPr lang="pl-PL" sz="2400" b="1" dirty="0">
              <a:solidFill>
                <a:srgbClr val="D1AB7D"/>
              </a:solidFill>
            </a:endParaRPr>
          </a:p>
          <a:p>
            <a:pPr algn="ctr"/>
            <a:endParaRPr lang="pl-PL" sz="2400" b="1" dirty="0">
              <a:solidFill>
                <a:srgbClr val="D1AB7D"/>
              </a:solidFill>
            </a:endParaRPr>
          </a:p>
          <a:p>
            <a:pPr algn="ctr"/>
            <a:r>
              <a:rPr lang="pl-PL" sz="2400" b="1" dirty="0">
                <a:solidFill>
                  <a:srgbClr val="D1AB7D"/>
                </a:solidFill>
              </a:rPr>
              <a:t>dostosowany do potrzeb przyszłych pracodawców </a:t>
            </a:r>
            <a:r>
              <a:rPr lang="pl-PL" sz="2400" dirty="0"/>
              <a:t>i ich </a:t>
            </a:r>
            <a:r>
              <a:rPr lang="pl-PL" sz="2400" b="1" dirty="0">
                <a:solidFill>
                  <a:srgbClr val="D1AB7D"/>
                </a:solidFill>
              </a:rPr>
              <a:t>pracowników</a:t>
            </a:r>
            <a:endParaRPr lang="pl-PL" dirty="0">
              <a:effectLst/>
              <a:latin typeface="Calibri Light"/>
              <a:ea typeface="Times New Roman" panose="02020603050405020304" pitchFamily="18" charset="0"/>
              <a:cs typeface="Times New Roman"/>
            </a:endParaRPr>
          </a:p>
        </p:txBody>
      </p:sp>
      <p:sp>
        <p:nvSpPr>
          <p:cNvPr id="2" name="Strzałka w dół 1"/>
          <p:cNvSpPr/>
          <p:nvPr/>
        </p:nvSpPr>
        <p:spPr>
          <a:xfrm>
            <a:off x="5992813" y="3448605"/>
            <a:ext cx="991462" cy="114082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60054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11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Potencjał </a:t>
            </a:r>
            <a:r>
              <a:rPr lang="pl-PL" b="1" dirty="0" err="1">
                <a:solidFill>
                  <a:schemeClr val="accent1"/>
                </a:solidFill>
                <a:latin typeface="+mn-lt"/>
              </a:rPr>
              <a:t>Korzyścienka</a:t>
            </a:r>
            <a:r>
              <a:rPr lang="pl-PL" b="1" dirty="0">
                <a:solidFill>
                  <a:schemeClr val="accent1"/>
                </a:solidFill>
                <a:latin typeface="+mn-lt"/>
              </a:rPr>
              <a:t> </a:t>
            </a: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30224" y="4058441"/>
            <a:ext cx="8211569" cy="3188335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361483" y="2046535"/>
            <a:ext cx="94881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2400" dirty="0"/>
          </a:p>
          <a:p>
            <a:pPr algn="ctr"/>
            <a:r>
              <a:rPr lang="pl-PL" sz="2400" dirty="0"/>
              <a:t>Istnieje wyraźny </a:t>
            </a:r>
            <a:r>
              <a:rPr lang="pl-PL" sz="2400" b="1" dirty="0">
                <a:solidFill>
                  <a:srgbClr val="D1AB7D"/>
                </a:solidFill>
              </a:rPr>
              <a:t>potencjał wykorzystania terenów</a:t>
            </a:r>
            <a:r>
              <a:rPr lang="pl-PL" sz="2400" dirty="0"/>
              <a:t> </a:t>
            </a:r>
          </a:p>
          <a:p>
            <a:pPr algn="ctr"/>
            <a:r>
              <a:rPr lang="pl-PL" sz="2400" dirty="0"/>
              <a:t>wskazanych w Scenariuszu B mini </a:t>
            </a:r>
          </a:p>
          <a:p>
            <a:pPr algn="ctr"/>
            <a:r>
              <a:rPr lang="pl-PL" sz="2400" b="1" dirty="0">
                <a:solidFill>
                  <a:srgbClr val="D1AB7D"/>
                </a:solidFill>
              </a:rPr>
              <a:t>na potrzeby rozwoju obszaru gospodarczego Miasta Kołobrzeg </a:t>
            </a:r>
          </a:p>
          <a:p>
            <a:pPr algn="ctr"/>
            <a:r>
              <a:rPr lang="pl-PL" sz="2400" dirty="0"/>
              <a:t>poprzez lokalizacje nowych inwestycji.</a:t>
            </a:r>
          </a:p>
          <a:p>
            <a:pPr algn="ctr"/>
            <a:endParaRPr lang="pl-PL" sz="2400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8711398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12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663" y="576458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Potencjał </a:t>
            </a:r>
            <a:r>
              <a:rPr lang="pl-PL" b="1" dirty="0" err="1">
                <a:solidFill>
                  <a:schemeClr val="accent1"/>
                </a:solidFill>
                <a:latin typeface="+mn-lt"/>
              </a:rPr>
              <a:t>Korzyścienka</a:t>
            </a:r>
            <a:r>
              <a:rPr lang="pl-PL" b="1" dirty="0">
                <a:solidFill>
                  <a:schemeClr val="accent1"/>
                </a:solidFill>
                <a:latin typeface="+mn-lt"/>
              </a:rPr>
              <a:t> </a:t>
            </a: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39016" y="3416602"/>
            <a:ext cx="8211569" cy="3188335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422663" y="1940060"/>
            <a:ext cx="948812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b="1" dirty="0"/>
              <a:t>Miejsce lokalizacji obiektów niezbędnych dla dalszego rozwoju miasta</a:t>
            </a:r>
            <a:r>
              <a:rPr lang="pl-PL" dirty="0"/>
              <a:t> </a:t>
            </a:r>
            <a:r>
              <a:rPr lang="pl-PL" b="1" u="sng" dirty="0">
                <a:solidFill>
                  <a:srgbClr val="D1AB7D"/>
                </a:solidFill>
              </a:rPr>
              <a:t>(usługi komunalne)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pl-PL" dirty="0"/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l-PL" b="1" dirty="0"/>
              <a:t>Miejsce lokacji różnorodnych </a:t>
            </a:r>
            <a:r>
              <a:rPr lang="pl-PL" b="1" u="sng" dirty="0">
                <a:solidFill>
                  <a:srgbClr val="D1AB7D"/>
                </a:solidFill>
              </a:rPr>
              <a:t>funkcji aktywizacji gospodarczej: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przemysły 4.0;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branże zaawansowane technologicznie związane z działalnością portu morskiego                                  (np. eksploatacja, serwis, budowa MEW, energetyka odnawialna, magazyny energii);</a:t>
            </a: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pl-PL" dirty="0"/>
              <a:t>branże- farmaceutyczna, spożywcza.</a:t>
            </a:r>
          </a:p>
        </p:txBody>
      </p:sp>
    </p:spTree>
    <p:extLst>
      <p:ext uri="{BB962C8B-B14F-4D97-AF65-F5344CB8AC3E}">
        <p14:creationId xmlns:p14="http://schemas.microsoft.com/office/powerpoint/2010/main" val="23050049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13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u="sng" dirty="0">
                <a:solidFill>
                  <a:schemeClr val="accent1"/>
                </a:solidFill>
                <a:latin typeface="+mn-lt"/>
              </a:rPr>
              <a:t>Skutki braku wdrożenia</a:t>
            </a:r>
            <a:r>
              <a:rPr lang="pl-PL" dirty="0">
                <a:solidFill>
                  <a:schemeClr val="accent1"/>
                </a:solidFill>
                <a:latin typeface="+mn-lt"/>
              </a:rPr>
              <a:t> Wariantu B mini</a:t>
            </a:r>
            <a:endParaRPr lang="pl-PL" sz="36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45247" y="4586566"/>
            <a:ext cx="8211569" cy="3188335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860612" y="2278242"/>
            <a:ext cx="105514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D1AB7D"/>
                </a:solidFill>
              </a:rPr>
              <a:t>pozostawanie terenu </a:t>
            </a:r>
            <a:r>
              <a:rPr lang="pl-PL" sz="2000" b="1" dirty="0" err="1">
                <a:solidFill>
                  <a:srgbClr val="D1AB7D"/>
                </a:solidFill>
              </a:rPr>
              <a:t>Korzyścienka</a:t>
            </a:r>
            <a:r>
              <a:rPr lang="pl-PL" sz="2000" b="1" dirty="0">
                <a:solidFill>
                  <a:srgbClr val="D1AB7D"/>
                </a:solidFill>
              </a:rPr>
              <a:t> w zaniedbaniu</a:t>
            </a:r>
          </a:p>
          <a:p>
            <a:pPr lvl="0" algn="just"/>
            <a:endParaRPr lang="pl-PL" sz="2000" b="1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D1AB7D"/>
                </a:solidFill>
              </a:rPr>
              <a:t>pogłębiająca się niezdolność do </a:t>
            </a:r>
            <a:r>
              <a:rPr lang="pl-PL" sz="2000" b="1" dirty="0" err="1">
                <a:solidFill>
                  <a:srgbClr val="D1AB7D"/>
                </a:solidFill>
              </a:rPr>
              <a:t>rezyliencji</a:t>
            </a:r>
            <a:r>
              <a:rPr lang="pl-PL" sz="2000" b="1" dirty="0">
                <a:solidFill>
                  <a:srgbClr val="D1AB7D"/>
                </a:solidFill>
              </a:rPr>
              <a:t> miejskiej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pl-PL" sz="2000" b="1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D1AB7D"/>
                </a:solidFill>
              </a:rPr>
              <a:t>wolniejszy rozwój obszaru </a:t>
            </a:r>
            <a:r>
              <a:rPr lang="pl-PL" sz="2000" b="1" dirty="0" err="1">
                <a:solidFill>
                  <a:srgbClr val="D1AB7D"/>
                </a:solidFill>
              </a:rPr>
              <a:t>Korzyścienka</a:t>
            </a:r>
            <a:endParaRPr lang="pl-PL" sz="2000" b="1" dirty="0">
              <a:solidFill>
                <a:srgbClr val="D1AB7D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pl-PL" sz="2000" b="1" dirty="0"/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pl-PL" sz="2000" b="1" dirty="0">
                <a:solidFill>
                  <a:srgbClr val="D1AB7D"/>
                </a:solidFill>
              </a:rPr>
              <a:t>w wyniku planowanej modernizacji linii kolejowej nr 402 pogłębiać będzie się izolacja - wykluczenie - obszaru </a:t>
            </a:r>
            <a:r>
              <a:rPr lang="pl-PL" sz="2000" b="1" dirty="0" err="1">
                <a:solidFill>
                  <a:srgbClr val="D1AB7D"/>
                </a:solidFill>
              </a:rPr>
              <a:t>Korzyścienka</a:t>
            </a:r>
            <a:r>
              <a:rPr lang="pl-PL" sz="2000" b="1" dirty="0">
                <a:solidFill>
                  <a:srgbClr val="D1AB7D"/>
                </a:solidFill>
              </a:rPr>
              <a:t> pod względem komunikacyjnym i potencjału</a:t>
            </a:r>
          </a:p>
        </p:txBody>
      </p:sp>
    </p:spTree>
    <p:extLst>
      <p:ext uri="{BB962C8B-B14F-4D97-AF65-F5344CB8AC3E}">
        <p14:creationId xmlns:p14="http://schemas.microsoft.com/office/powerpoint/2010/main" val="8037078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14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947" y="391820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Podsumowanie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BFD50A3F-4293-1BA5-824B-4267E99B7597}"/>
              </a:ext>
            </a:extLst>
          </p:cNvPr>
          <p:cNvSpPr txBox="1"/>
          <p:nvPr/>
        </p:nvSpPr>
        <p:spPr>
          <a:xfrm>
            <a:off x="1108649" y="1615712"/>
            <a:ext cx="10656277" cy="2783839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dirty="0">
                <a:ea typeface="Times New Roman" panose="02020603050405020304" pitchFamily="18" charset="0"/>
                <a:cs typeface="Times New Roman"/>
              </a:rPr>
              <a:t>W przypadku przyłączenia </a:t>
            </a:r>
            <a:r>
              <a:rPr lang="pl-PL" dirty="0" err="1">
                <a:ea typeface="Times New Roman" panose="02020603050405020304" pitchFamily="18" charset="0"/>
                <a:cs typeface="Times New Roman"/>
              </a:rPr>
              <a:t>Korzyścienka</a:t>
            </a:r>
            <a:r>
              <a:rPr lang="pl-PL" dirty="0">
                <a:ea typeface="Times New Roman" panose="02020603050405020304" pitchFamily="18" charset="0"/>
                <a:cs typeface="Times New Roman"/>
              </a:rPr>
              <a:t> do Kołobrzegu będzie ono pełniło docelowo </a:t>
            </a:r>
            <a:r>
              <a:rPr lang="pl-PL" b="1" dirty="0">
                <a:ea typeface="Times New Roman" panose="02020603050405020304" pitchFamily="18" charset="0"/>
                <a:cs typeface="Times New Roman"/>
              </a:rPr>
              <a:t>trzy kluczowe funkcje </a:t>
            </a:r>
            <a:r>
              <a:rPr lang="pl-PL" dirty="0">
                <a:ea typeface="Times New Roman" panose="02020603050405020304" pitchFamily="18" charset="0"/>
                <a:cs typeface="Times New Roman"/>
              </a:rPr>
              <a:t>dla miasta: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b="1" u="sng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wiodąca strefa koncentracji funkcji komunalnych</a:t>
            </a:r>
            <a:r>
              <a:rPr lang="pl-PL" u="sng" dirty="0">
                <a:ea typeface="Times New Roman" panose="02020603050405020304" pitchFamily="18" charset="0"/>
                <a:cs typeface="Times New Roman"/>
              </a:rPr>
              <a:t>;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>
                <a:ea typeface="Times New Roman" panose="02020603050405020304" pitchFamily="18" charset="0"/>
                <a:cs typeface="Times New Roman"/>
              </a:rPr>
              <a:t>pierwsza </a:t>
            </a:r>
            <a:r>
              <a:rPr lang="pl-PL" b="1" u="sng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strefa aktywności gospodarczej inicjująca </a:t>
            </a:r>
            <a:r>
              <a:rPr lang="pl-PL" dirty="0">
                <a:ea typeface="Times New Roman" panose="02020603050405020304" pitchFamily="18" charset="0"/>
                <a:cs typeface="Times New Roman"/>
              </a:rPr>
              <a:t>znaczącą zmianę profilu gospodarczego miasta poprzez poszerzenie funkcji strefy aktywności gospodarczej;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b="1" u="sng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potencjalna strefa zaplecza węzła kolejowego </a:t>
            </a:r>
            <a:r>
              <a:rPr lang="pl-PL" dirty="0">
                <a:ea typeface="Times New Roman" panose="02020603050405020304" pitchFamily="18" charset="0"/>
                <a:cs typeface="Times New Roman"/>
              </a:rPr>
              <a:t>Kołobrzegu przy linii kolejowej nr 402 poprzez lokalizację w jej bezpośrednim sąsiedztwie stacji towarowej.</a:t>
            </a:r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2CBEF0B6-A1B8-21BA-F367-308286CF833A}"/>
              </a:ext>
            </a:extLst>
          </p:cNvPr>
          <p:cNvGrpSpPr/>
          <p:nvPr/>
        </p:nvGrpSpPr>
        <p:grpSpPr>
          <a:xfrm>
            <a:off x="-1222745" y="4699377"/>
            <a:ext cx="6330461" cy="2848581"/>
            <a:chOff x="-658414" y="4665664"/>
            <a:chExt cx="7410886" cy="3477234"/>
          </a:xfrm>
        </p:grpSpPr>
        <p:pic>
          <p:nvPicPr>
            <p:cNvPr id="5" name="Obraz 4">
              <a:extLst>
                <a:ext uri="{FF2B5EF4-FFF2-40B4-BE49-F238E27FC236}">
                  <a16:creationId xmlns:a16="http://schemas.microsoft.com/office/drawing/2014/main" id="{43F5EB07-46E0-A57C-2054-192905DC4AD8}"/>
                </a:ext>
              </a:extLst>
            </p:cNvPr>
            <p:cNvPicPr/>
            <p:nvPr/>
          </p:nvPicPr>
          <p:blipFill rotWithShape="1">
            <a:blip r:embed="rId3" cstate="print">
              <a:alphaModFix amt="4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365" b="53163"/>
            <a:stretch/>
          </p:blipFill>
          <p:spPr bwMode="auto">
            <a:xfrm>
              <a:off x="-14740" y="4665664"/>
              <a:ext cx="6767212" cy="234261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" name="Trójkąt równoramienny 5">
              <a:extLst>
                <a:ext uri="{FF2B5EF4-FFF2-40B4-BE49-F238E27FC236}">
                  <a16:creationId xmlns:a16="http://schemas.microsoft.com/office/drawing/2014/main" id="{00C320CC-C924-2036-3DAA-C82D98E7C7E1}"/>
                </a:ext>
              </a:extLst>
            </p:cNvPr>
            <p:cNvSpPr/>
            <p:nvPr/>
          </p:nvSpPr>
          <p:spPr>
            <a:xfrm flipH="1" flipV="1">
              <a:off x="-658414" y="7158633"/>
              <a:ext cx="2864892" cy="984265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</p:spTree>
    <p:extLst>
      <p:ext uri="{BB962C8B-B14F-4D97-AF65-F5344CB8AC3E}">
        <p14:creationId xmlns:p14="http://schemas.microsoft.com/office/powerpoint/2010/main" val="889847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15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Wielkość ewentualnych zmian</a:t>
            </a: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77059" y="3407022"/>
            <a:ext cx="8211569" cy="3188335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606351" y="2046535"/>
            <a:ext cx="880558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/>
              <a:t>Po </a:t>
            </a:r>
            <a:r>
              <a:rPr lang="pl-PL" sz="2400" b="1" u="sng" dirty="0"/>
              <a:t>dokonaniu zmiany granic administracyjnych </a:t>
            </a:r>
          </a:p>
          <a:p>
            <a:pPr algn="ctr"/>
            <a:endParaRPr lang="pl-PL" sz="2400" dirty="0"/>
          </a:p>
          <a:p>
            <a:pPr algn="ctr"/>
            <a:r>
              <a:rPr lang="pl-PL" sz="2400" dirty="0"/>
              <a:t>Gmina Miasto Kołobrzeg</a:t>
            </a:r>
          </a:p>
          <a:p>
            <a:pPr algn="ctr"/>
            <a:r>
              <a:rPr lang="pl-PL" sz="2400" dirty="0"/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400" dirty="0"/>
              <a:t>liczyłaby 40 564 mieszkańców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pl-PL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sz="2400" dirty="0"/>
              <a:t>i zajmowałaby powierzchnię 2 860,54 ha. </a:t>
            </a:r>
          </a:p>
          <a:p>
            <a:pPr algn="ctr"/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362168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16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80" y="631257"/>
            <a:ext cx="10436320" cy="1223892"/>
          </a:xfrm>
        </p:spPr>
        <p:txBody>
          <a:bodyPr/>
          <a:lstStyle/>
          <a:p>
            <a:r>
              <a:rPr lang="pl-PL" b="1" dirty="0">
                <a:solidFill>
                  <a:srgbClr val="4E8198"/>
                </a:solidFill>
                <a:latin typeface="+mn-lt"/>
              </a:rPr>
              <a:t>Wskaźnik podstawowych dochodów podatkowych za 2022 rok</a:t>
            </a: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4484" y="5263899"/>
            <a:ext cx="8211569" cy="3188335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429063" y="2046535"/>
            <a:ext cx="970322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/>
              <a:t>W </a:t>
            </a:r>
            <a:r>
              <a:rPr lang="pl-PL" b="1" dirty="0"/>
              <a:t>Gminie Miasto Kołobrzeg: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wyniósł </a:t>
            </a:r>
            <a:r>
              <a:rPr lang="pl-PL" b="1" u="sng" dirty="0">
                <a:solidFill>
                  <a:srgbClr val="D1AB7D"/>
                </a:solidFill>
              </a:rPr>
              <a:t>2 716,55 </a:t>
            </a:r>
            <a:r>
              <a:rPr lang="pl-PL" dirty="0"/>
              <a:t>zł na mieszkańca;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i="1" dirty="0"/>
              <a:t>Po wyłączeniu z granic administracyjnych gminy części sołectwa </a:t>
            </a:r>
            <a:r>
              <a:rPr lang="pl-PL" i="1" dirty="0" err="1"/>
              <a:t>Korzystno</a:t>
            </a:r>
            <a:r>
              <a:rPr lang="pl-PL" i="1" dirty="0"/>
              <a:t> w 2024 roku wskaźnik wyniesie: </a:t>
            </a:r>
            <a:r>
              <a:rPr lang="pl-PL" b="1" u="sng" dirty="0">
                <a:solidFill>
                  <a:srgbClr val="D1AB7D"/>
                </a:solidFill>
              </a:rPr>
              <a:t>2 848,37- tj. 526,26</a:t>
            </a:r>
            <a:r>
              <a:rPr lang="pl-PL" dirty="0"/>
              <a:t> % minimalnych PDP.</a:t>
            </a:r>
          </a:p>
          <a:p>
            <a:endParaRPr lang="pl-PL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pl-PL" dirty="0"/>
              <a:t>W </a:t>
            </a:r>
            <a:r>
              <a:rPr lang="pl-PL" b="1" dirty="0"/>
              <a:t>Gminie Kołobrzeg</a:t>
            </a:r>
            <a:r>
              <a:rPr lang="pl-PL" dirty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wyniósł </a:t>
            </a:r>
            <a:r>
              <a:rPr lang="pl-PL" b="1" u="sng" dirty="0">
                <a:solidFill>
                  <a:srgbClr val="D1AB7D"/>
                </a:solidFill>
              </a:rPr>
              <a:t>4 054,30 zł </a:t>
            </a:r>
            <a:r>
              <a:rPr lang="pl-PL" dirty="0"/>
              <a:t>na mieszkańca;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i="1" dirty="0"/>
              <a:t>Po wyłączeniu z granic administracyjnych gminy części sołectwa </a:t>
            </a:r>
            <a:r>
              <a:rPr lang="pl-PL" i="1" dirty="0" err="1"/>
              <a:t>Korzystno</a:t>
            </a:r>
            <a:r>
              <a:rPr lang="pl-PL" i="1" dirty="0"/>
              <a:t> w 2024 roku wskaźnik wyniesie: </a:t>
            </a:r>
            <a:r>
              <a:rPr lang="pl-PL" b="1" u="sng" dirty="0">
                <a:solidFill>
                  <a:srgbClr val="D1AB7D"/>
                </a:solidFill>
              </a:rPr>
              <a:t>4 251,04 zł - tj.</a:t>
            </a:r>
            <a:r>
              <a:rPr lang="pl-PL" dirty="0"/>
              <a:t> </a:t>
            </a:r>
            <a:r>
              <a:rPr lang="pl-PL" b="1" u="sng" dirty="0">
                <a:solidFill>
                  <a:srgbClr val="D1AB7D"/>
                </a:solidFill>
              </a:rPr>
              <a:t>785,41 </a:t>
            </a:r>
            <a:r>
              <a:rPr lang="pl-PL" dirty="0"/>
              <a:t>% minimalnych PDP.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dirty="0"/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pl-PL" dirty="0"/>
              <a:t>Zarówno Gmina Miasto Kołobrzeg, jak i Gmina Kołobrzeg </a:t>
            </a:r>
            <a:r>
              <a:rPr lang="pl-PL" b="1" dirty="0">
                <a:solidFill>
                  <a:srgbClr val="D1AB7D"/>
                </a:solidFill>
              </a:rPr>
              <a:t>nie będą mniejsze </a:t>
            </a:r>
            <a:r>
              <a:rPr lang="pl-PL" dirty="0"/>
              <a:t>od najmniejszej pod względem liczby mieszkańców gminy w Polsce według stanu na dzień 31 grudnia 2022 </a:t>
            </a: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423277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17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445037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Konsultacje społeczne</a:t>
            </a: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27260" y="5591441"/>
            <a:ext cx="8211569" cy="3188335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920212" y="2294964"/>
            <a:ext cx="53250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sz="2000" b="1" u="sng" dirty="0">
                <a:solidFill>
                  <a:srgbClr val="D1AB7D"/>
                </a:solidFill>
              </a:rPr>
              <a:t>Przeprowadzone zostały w dwóch terminach tj.:</a:t>
            </a:r>
          </a:p>
          <a:p>
            <a:pPr algn="just"/>
            <a:r>
              <a:rPr lang="pl-PL" sz="2000" b="1" u="sng" dirty="0">
                <a:solidFill>
                  <a:srgbClr val="D1AB7D"/>
                </a:solidFill>
              </a:rPr>
              <a:t>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D1AB7D"/>
                </a:solidFill>
              </a:rPr>
              <a:t>od 16 stycznia do 14 lutego 2023 r.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D1AB7D"/>
                </a:solidFill>
              </a:rPr>
              <a:t>oraz od 15 lutego do 28 lutego 2023 r. </a:t>
            </a:r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247" y="1317931"/>
            <a:ext cx="5352113" cy="421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59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18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Koszty zmiany</a:t>
            </a: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55600" y="4989977"/>
            <a:ext cx="8211569" cy="3188335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598203" y="1815702"/>
            <a:ext cx="87528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/>
              <a:t>Łączne szacunkowe koszty zmiany wyniosą  </a:t>
            </a:r>
            <a:r>
              <a:rPr lang="pl-PL" sz="2400" b="1" u="sng" dirty="0">
                <a:solidFill>
                  <a:srgbClr val="D1AB7D"/>
                </a:solidFill>
              </a:rPr>
              <a:t>ok. 338 393,00 zł</a:t>
            </a:r>
            <a:r>
              <a:rPr lang="pl-PL" b="1" u="sng" dirty="0">
                <a:solidFill>
                  <a:srgbClr val="D1AB7D"/>
                </a:solidFill>
              </a:rPr>
              <a:t>.</a:t>
            </a:r>
            <a:endParaRPr lang="pl-PL" sz="2400" b="1" u="sng" dirty="0">
              <a:solidFill>
                <a:srgbClr val="D1AB7D"/>
              </a:solidFill>
            </a:endParaRPr>
          </a:p>
        </p:txBody>
      </p:sp>
      <p:sp>
        <p:nvSpPr>
          <p:cNvPr id="2" name="pole tekstowe 1"/>
          <p:cNvSpPr txBox="1"/>
          <p:nvPr/>
        </p:nvSpPr>
        <p:spPr>
          <a:xfrm>
            <a:off x="896470" y="2851197"/>
            <a:ext cx="4500283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l-PL" dirty="0"/>
              <a:t>Koszty</a:t>
            </a:r>
            <a:r>
              <a:rPr lang="pl-PL" b="1" u="sng" dirty="0">
                <a:solidFill>
                  <a:srgbClr val="D1AB7D"/>
                </a:solidFill>
              </a:rPr>
              <a:t> jednorazowe </a:t>
            </a:r>
            <a:r>
              <a:rPr lang="pl-PL" dirty="0"/>
              <a:t>powstaną przede wszystkim z tytułu:</a:t>
            </a:r>
            <a:endParaRPr lang="pl-PL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sporządzenie Studium uwarunkowań …– koszt ok. 150 000,00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dokonanie wpisów do ksiąg wieczystych - koszt ok. 3 000,00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prace geodezyjne – koszt ok. 22 500,00 zł.</a:t>
            </a:r>
            <a:endParaRPr lang="pl-PL" sz="1600" dirty="0"/>
          </a:p>
          <a:p>
            <a:endParaRPr lang="pl-PL" dirty="0"/>
          </a:p>
        </p:txBody>
      </p:sp>
      <p:sp>
        <p:nvSpPr>
          <p:cNvPr id="3" name="pole tekstowe 2"/>
          <p:cNvSpPr txBox="1"/>
          <p:nvPr/>
        </p:nvSpPr>
        <p:spPr>
          <a:xfrm>
            <a:off x="5522258" y="2697309"/>
            <a:ext cx="54114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pl-PL" dirty="0"/>
              <a:t>Koszty </a:t>
            </a:r>
            <a:r>
              <a:rPr lang="pl-PL" b="1" u="sng" dirty="0">
                <a:solidFill>
                  <a:srgbClr val="D1AB7D"/>
                </a:solidFill>
              </a:rPr>
              <a:t>stałe</a:t>
            </a:r>
            <a:r>
              <a:rPr lang="pl-PL" dirty="0"/>
              <a:t> powstaną przede wszystkim z tytułu:</a:t>
            </a:r>
            <a:endParaRPr lang="pl-PL" sz="20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utrzymanie czystości dróg – koszt ok. 67 621,00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sprzątanie terenów pozostałych – koszt ok. 30 000,00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Koszenie terenu w pasach drogowych – koszt ok. 1 320,00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utrzymanie drzew i krzewów - koszt ok. 20 000,00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oświetlenie istniejącej infrastruktury – koszt ok. 30 844,00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odbiór odpadów komunalnych – koszt ok. 3 008,00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utrzymanie nawierzchni dróg wewnętrznych – koszt ok. 10 000,00 zł;</a:t>
            </a:r>
            <a:endParaRPr lang="pl-PL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pl-PL" sz="1400" dirty="0"/>
              <a:t>bieżąca obsługa podatników – koszt ok. 100,00 zł.</a:t>
            </a:r>
            <a:endParaRPr lang="pl-PL" sz="1600" dirty="0"/>
          </a:p>
        </p:txBody>
      </p:sp>
    </p:spTree>
    <p:extLst>
      <p:ext uri="{BB962C8B-B14F-4D97-AF65-F5344CB8AC3E}">
        <p14:creationId xmlns:p14="http://schemas.microsoft.com/office/powerpoint/2010/main" val="16873371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Obraz 4" descr="Obraz zawierający tekst, osoba, podłoga, pozowanie&#10;&#10;Opis wygenerowany automatycznie">
            <a:extLst>
              <a:ext uri="{FF2B5EF4-FFF2-40B4-BE49-F238E27FC236}">
                <a16:creationId xmlns:a16="http://schemas.microsoft.com/office/drawing/2014/main" id="{1E985CD8-0716-D2AC-61A5-9B09AD7D32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3" b="16171"/>
          <a:stretch/>
        </p:blipFill>
        <p:spPr>
          <a:xfrm>
            <a:off x="20" y="0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148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rostokąt 15">
            <a:extLst>
              <a:ext uri="{FF2B5EF4-FFF2-40B4-BE49-F238E27FC236}">
                <a16:creationId xmlns:a16="http://schemas.microsoft.com/office/drawing/2014/main" id="{D5EF75A1-3788-47FB-99F8-753D4A7F9734}"/>
              </a:ext>
            </a:extLst>
          </p:cNvPr>
          <p:cNvSpPr/>
          <p:nvPr/>
        </p:nvSpPr>
        <p:spPr>
          <a:xfrm>
            <a:off x="0" y="0"/>
            <a:ext cx="12192000" cy="68579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8BFDA573-74BD-4B6A-B9F4-4A155F73F8FF}"/>
              </a:ext>
            </a:extLst>
          </p:cNvPr>
          <p:cNvGrpSpPr/>
          <p:nvPr/>
        </p:nvGrpSpPr>
        <p:grpSpPr>
          <a:xfrm>
            <a:off x="-366871" y="-198387"/>
            <a:ext cx="12684511" cy="7449792"/>
            <a:chOff x="4845364" y="526595"/>
            <a:chExt cx="7350364" cy="3451045"/>
          </a:xfrm>
        </p:grpSpPr>
        <p:sp>
          <p:nvSpPr>
            <p:cNvPr id="2" name="Prostokąt 1">
              <a:extLst>
                <a:ext uri="{FF2B5EF4-FFF2-40B4-BE49-F238E27FC236}">
                  <a16:creationId xmlns:a16="http://schemas.microsoft.com/office/drawing/2014/main" id="{EF09F0C5-EB66-427C-85D5-7D4D731FD29F}"/>
                </a:ext>
              </a:extLst>
            </p:cNvPr>
            <p:cNvSpPr/>
            <p:nvPr/>
          </p:nvSpPr>
          <p:spPr>
            <a:xfrm>
              <a:off x="5512288" y="526595"/>
              <a:ext cx="6683440" cy="3273244"/>
            </a:xfrm>
            <a:prstGeom prst="rect">
              <a:avLst/>
            </a:prstGeom>
            <a:solidFill>
              <a:srgbClr val="7BA9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  <p:sp>
          <p:nvSpPr>
            <p:cNvPr id="3" name="Równoległobok 2">
              <a:extLst>
                <a:ext uri="{FF2B5EF4-FFF2-40B4-BE49-F238E27FC236}">
                  <a16:creationId xmlns:a16="http://schemas.microsoft.com/office/drawing/2014/main" id="{8AE9A244-DA0A-440D-99A0-7B654F6228D4}"/>
                </a:ext>
              </a:extLst>
            </p:cNvPr>
            <p:cNvSpPr/>
            <p:nvPr/>
          </p:nvSpPr>
          <p:spPr>
            <a:xfrm rot="5400000" flipH="1">
              <a:off x="3454011" y="1919363"/>
              <a:ext cx="3449630" cy="666924"/>
            </a:xfrm>
            <a:prstGeom prst="parallelogram">
              <a:avLst>
                <a:gd name="adj" fmla="val 26815"/>
              </a:avLst>
            </a:prstGeom>
            <a:solidFill>
              <a:srgbClr val="7BA9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l-PL"/>
            </a:p>
          </p:txBody>
        </p:sp>
      </p:grpSp>
      <p:sp>
        <p:nvSpPr>
          <p:cNvPr id="12" name="Google Shape;69;p12">
            <a:extLst>
              <a:ext uri="{FF2B5EF4-FFF2-40B4-BE49-F238E27FC236}">
                <a16:creationId xmlns:a16="http://schemas.microsoft.com/office/drawing/2014/main" id="{94CD7447-AEAA-4E88-9A07-65B81EF18623}"/>
              </a:ext>
            </a:extLst>
          </p:cNvPr>
          <p:cNvSpPr txBox="1">
            <a:spLocks/>
          </p:cNvSpPr>
          <p:nvPr/>
        </p:nvSpPr>
        <p:spPr>
          <a:xfrm>
            <a:off x="9712472" y="2945562"/>
            <a:ext cx="5629009" cy="1436643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>
            <a:lvl1pPr lvl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pPr algn="ctr"/>
            <a:endParaRPr lang="pl-PL" dirty="0">
              <a:solidFill>
                <a:srgbClr val="ECDCC9"/>
              </a:solidFill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064" y="5314285"/>
            <a:ext cx="2996676" cy="1369263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1047083" y="2071964"/>
            <a:ext cx="96386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800" b="1" dirty="0">
                <a:solidFill>
                  <a:srgbClr val="ECDCC9"/>
                </a:solidFill>
              </a:rPr>
              <a:t>Wniosek </a:t>
            </a:r>
          </a:p>
          <a:p>
            <a:pPr algn="ctr"/>
            <a:r>
              <a:rPr lang="pl-PL" sz="4800" b="1" dirty="0">
                <a:solidFill>
                  <a:srgbClr val="ECDCC9"/>
                </a:solidFill>
              </a:rPr>
              <a:t>o dokonanie zmiany </a:t>
            </a:r>
          </a:p>
          <a:p>
            <a:pPr algn="ctr"/>
            <a:r>
              <a:rPr lang="pl-PL" sz="4800" b="1" dirty="0">
                <a:solidFill>
                  <a:srgbClr val="ECDCC9"/>
                </a:solidFill>
              </a:rPr>
              <a:t>granic administracyjnych</a:t>
            </a:r>
            <a:endParaRPr lang="pl-PL" sz="4800" dirty="0">
              <a:solidFill>
                <a:srgbClr val="ECDCC9"/>
              </a:solidFill>
            </a:endParaRPr>
          </a:p>
          <a:p>
            <a:pPr algn="ctr"/>
            <a:r>
              <a:rPr lang="pl-PL" sz="4800" b="1" dirty="0">
                <a:solidFill>
                  <a:srgbClr val="ECDCC9"/>
                </a:solidFill>
              </a:rPr>
              <a:t>Gminy Miasto Kołobrzeg</a:t>
            </a:r>
            <a:r>
              <a:rPr lang="pl-PL" sz="4400" b="1" dirty="0">
                <a:solidFill>
                  <a:srgbClr val="ECDCC9"/>
                </a:solidFill>
              </a:rPr>
              <a:t> </a:t>
            </a:r>
            <a:endParaRPr lang="pl-PL" sz="4400" dirty="0">
              <a:solidFill>
                <a:srgbClr val="ECDCC9"/>
              </a:solidFill>
            </a:endParaRPr>
          </a:p>
        </p:txBody>
      </p:sp>
      <p:pic>
        <p:nvPicPr>
          <p:cNvPr id="17" name="Obraz 16" descr="Obraz zawierający tekst&#10;&#10;Opis wygenerowany automatycznie">
            <a:extLst>
              <a:ext uri="{FF2B5EF4-FFF2-40B4-BE49-F238E27FC236}">
                <a16:creationId xmlns:a16="http://schemas.microsoft.com/office/drawing/2014/main" id="{059B298B-B215-D532-555B-95A7B4E2D7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93885" y="146470"/>
            <a:ext cx="3327234" cy="1730161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20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6180" y="631257"/>
            <a:ext cx="10436320" cy="1223892"/>
          </a:xfrm>
        </p:spPr>
        <p:txBody>
          <a:bodyPr/>
          <a:lstStyle/>
          <a:p>
            <a:endParaRPr lang="pl-PL" b="1" dirty="0">
              <a:solidFill>
                <a:srgbClr val="4E8198"/>
              </a:solidFill>
              <a:latin typeface="+mn-lt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3048000" y="310583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l-PL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Dziękuję</a:t>
            </a:r>
            <a:br>
              <a:rPr lang="pl-PL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b="1" dirty="0">
                <a:solidFill>
                  <a:schemeClr val="bg1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za uwagę</a:t>
            </a:r>
            <a:endParaRPr lang="pl-PL" dirty="0"/>
          </a:p>
        </p:txBody>
      </p: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21178"/>
            <a:ext cx="12256477" cy="722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653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5"/>
          <p:cNvSpPr txBox="1">
            <a:spLocks noGrp="1"/>
          </p:cNvSpPr>
          <p:nvPr>
            <p:ph type="ctrTitle"/>
          </p:nvPr>
        </p:nvSpPr>
        <p:spPr>
          <a:xfrm>
            <a:off x="3801593" y="2089793"/>
            <a:ext cx="5423293" cy="2460113"/>
          </a:xfrm>
          <a:prstGeom prst="rect">
            <a:avLst/>
          </a:prstGeom>
        </p:spPr>
        <p:txBody>
          <a:bodyPr spcFirstLastPara="1" vert="horz" wrap="square" lIns="0" tIns="0" rIns="0" bIns="0" rtlCol="0" anchor="b" anchorCtr="0">
            <a:noAutofit/>
          </a:bodyPr>
          <a:lstStyle/>
          <a:p>
            <a:pPr algn="ctr"/>
            <a:r>
              <a:rPr lang="pl-PL" sz="7200" b="1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Dziękuję</a:t>
            </a:r>
            <a:br>
              <a:rPr lang="pl-PL" sz="7200" b="1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pl-PL" sz="7200" b="1" dirty="0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za uwagę</a:t>
            </a:r>
            <a:endParaRPr sz="7200" b="1" dirty="0">
              <a:solidFill>
                <a:schemeClr val="bg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399" y="2744923"/>
            <a:ext cx="2820571" cy="1288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201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3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627051"/>
            <a:ext cx="10464882" cy="1223892"/>
          </a:xfrm>
        </p:spPr>
        <p:txBody>
          <a:bodyPr/>
          <a:lstStyle/>
          <a:p>
            <a:r>
              <a:rPr lang="pl-PL" sz="4000" b="1" dirty="0">
                <a:solidFill>
                  <a:schemeClr val="accent1"/>
                </a:solidFill>
                <a:latin typeface="+mn-lt"/>
              </a:rPr>
              <a:t>Geneza przystąpienia do prac nad wnioskiem</a:t>
            </a:r>
            <a:endParaRPr lang="pl-PL" sz="32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E22FAC84-4F83-4B7F-B336-29651325D8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245247" y="4586566"/>
            <a:ext cx="8211569" cy="3188335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860612" y="2278242"/>
            <a:ext cx="105514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endParaRPr lang="pl-PL" sz="20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1440247" y="1850943"/>
            <a:ext cx="1015701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D1AB7D"/>
                </a:solidFill>
              </a:rPr>
              <a:t>Wyzwania rozwojowe zdefiniowane m.in. w:</a:t>
            </a:r>
          </a:p>
          <a:p>
            <a:endParaRPr lang="pl-PL" sz="1400" b="1" dirty="0">
              <a:solidFill>
                <a:srgbClr val="D1AB7D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4E8198"/>
                </a:solidFill>
              </a:rPr>
              <a:t>Studium uwarunkowań i kierunków zagospodarowania przestrzennego Miasta Kołobrzeg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l-PL" sz="1200" b="1" dirty="0">
              <a:solidFill>
                <a:srgbClr val="4E8198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4E8198"/>
                </a:solidFill>
              </a:rPr>
              <a:t>Strategii Smart City Miasta Kołobrzeg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l-PL" sz="1200" b="1" dirty="0">
              <a:solidFill>
                <a:srgbClr val="4E8198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4E8198"/>
                </a:solidFill>
              </a:rPr>
              <a:t>Studium możliwości poszerzenia profilu gospodarczego miasta Kołobrzeg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pl-PL" sz="1200" b="1" dirty="0">
              <a:solidFill>
                <a:srgbClr val="4E8198"/>
              </a:solidFill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pl-PL" sz="2400" b="1" dirty="0">
                <a:solidFill>
                  <a:srgbClr val="4E8198"/>
                </a:solidFill>
              </a:rPr>
              <a:t>Strategii Rozwoju Miasta Kołobrzeg do 2030 roku</a:t>
            </a:r>
          </a:p>
          <a:p>
            <a:endParaRPr lang="pl-PL" b="1" dirty="0">
              <a:solidFill>
                <a:srgbClr val="D1AB7D"/>
              </a:solidFill>
            </a:endParaRPr>
          </a:p>
          <a:p>
            <a:endParaRPr lang="pl-PL" dirty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970068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4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2662" y="543362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Miasto Kołobrzeg – wyzwania rozwojowe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834156840"/>
              </p:ext>
            </p:extLst>
          </p:nvPr>
        </p:nvGraphicFramePr>
        <p:xfrm>
          <a:off x="2032000" y="1626577"/>
          <a:ext cx="7437315" cy="45117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2219202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5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9974" y="305092"/>
            <a:ext cx="9961088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Struktura własności gruntów </a:t>
            </a:r>
            <a:r>
              <a:rPr lang="pl-PL" b="1" dirty="0" err="1">
                <a:solidFill>
                  <a:schemeClr val="accent1"/>
                </a:solidFill>
                <a:latin typeface="+mn-lt"/>
              </a:rPr>
              <a:t>Korzyścienko</a:t>
            </a:r>
            <a:endParaRPr lang="pl-PL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pole tekstowe 2"/>
          <p:cNvSpPr txBox="1"/>
          <p:nvPr/>
        </p:nvSpPr>
        <p:spPr>
          <a:xfrm>
            <a:off x="9087786" y="2332492"/>
            <a:ext cx="2436207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81,17%  terenów</a:t>
            </a:r>
          </a:p>
          <a:p>
            <a:pPr algn="ctr"/>
            <a:r>
              <a:rPr lang="pl-PL" sz="28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zarządzane przez miasto lub spółki miejskie </a:t>
            </a:r>
            <a:endParaRPr lang="pl-PL" b="1" dirty="0">
              <a:solidFill>
                <a:srgbClr val="D1AB7D"/>
              </a:solidFill>
              <a:ea typeface="Times New Roman" panose="02020603050405020304" pitchFamily="18" charset="0"/>
              <a:cs typeface="Times New Roman"/>
            </a:endParaRPr>
          </a:p>
          <a:p>
            <a:endParaRPr lang="pl-PL" dirty="0"/>
          </a:p>
        </p:txBody>
      </p:sp>
      <p:graphicFrame>
        <p:nvGraphicFramePr>
          <p:cNvPr id="4" name="Obiek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00332877"/>
              </p:ext>
            </p:extLst>
          </p:nvPr>
        </p:nvGraphicFramePr>
        <p:xfrm>
          <a:off x="1868544" y="1222557"/>
          <a:ext cx="7057742" cy="4783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3" imgW="11334616" imgH="8019917" progId="Acrobat.Document.DC">
                  <p:embed/>
                </p:oleObj>
              </mc:Choice>
              <mc:Fallback>
                <p:oleObj name="Acrobat Document" r:id="rId3" imgW="11334616" imgH="801991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68544" y="1222557"/>
                        <a:ext cx="7057742" cy="47838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65905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6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Zakłady o znaczeniu ponadlokalnym</a:t>
            </a:r>
          </a:p>
        </p:txBody>
      </p:sp>
      <p:pic>
        <p:nvPicPr>
          <p:cNvPr id="9" name="Grafika 203499610">
            <a:extLst>
              <a:ext uri="{FF2B5EF4-FFF2-40B4-BE49-F238E27FC236}">
                <a16:creationId xmlns:a16="http://schemas.microsoft.com/office/drawing/2014/main" id="{F47C2B56-DF44-43C1-89D5-0866AC0783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5360" y="4300663"/>
            <a:ext cx="8211569" cy="3188335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B61C9323-659C-1431-9A82-406F1E1A1B03}"/>
              </a:ext>
            </a:extLst>
          </p:cNvPr>
          <p:cNvSpPr txBox="1"/>
          <p:nvPr/>
        </p:nvSpPr>
        <p:spPr>
          <a:xfrm>
            <a:off x="1392633" y="1979980"/>
            <a:ext cx="9825973" cy="3109313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effectLst/>
                <a:ea typeface="Times New Roman" panose="02020603050405020304" pitchFamily="18" charset="0"/>
                <a:cs typeface="Times New Roman"/>
              </a:rPr>
              <a:t>Miejskie Wodociągi i Kanalizacja sp. z o.o. w Kołobrzegu</a:t>
            </a:r>
            <a:r>
              <a:rPr lang="pl-PL" sz="2000" dirty="0">
                <a:ea typeface="Times New Roman" panose="02020603050405020304" pitchFamily="18" charset="0"/>
                <a:cs typeface="Times New Roman"/>
              </a:rPr>
              <a:t> 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b="1" dirty="0">
                <a:effectLst/>
                <a:ea typeface="Times New Roman" panose="02020603050405020304" pitchFamily="18" charset="0"/>
                <a:cs typeface="Times New Roman"/>
              </a:rPr>
              <a:t>Miejski Zakład Zieleni, Dróg i Ochrony Środowiska w Kołobrzegu Sp. z o.o. 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2000" dirty="0">
                <a:ea typeface="Times New Roman" panose="02020603050405020304" pitchFamily="18" charset="0"/>
                <a:cs typeface="Times New Roman"/>
              </a:rPr>
              <a:t>Niezagospodarowane tereny należące do </a:t>
            </a:r>
            <a:r>
              <a:rPr lang="pl-PL" sz="2000" b="1" dirty="0">
                <a:ea typeface="Times New Roman" panose="02020603050405020304" pitchFamily="18" charset="0"/>
                <a:cs typeface="Times New Roman"/>
              </a:rPr>
              <a:t>Miejskiej Energetyki Cieplnej w Kołobrzegu</a:t>
            </a:r>
            <a:endParaRPr lang="pl-PL" sz="2000" b="1" u="sng" dirty="0">
              <a:solidFill>
                <a:srgbClr val="D1AB7D"/>
              </a:solidFill>
              <a:ea typeface="Times New Roman" panose="02020603050405020304" pitchFamily="18" charset="0"/>
              <a:cs typeface="Times New Roman"/>
            </a:endParaRPr>
          </a:p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2000" b="1" u="sng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Tereny wymienionych spółek zajmują ok. 30% całkowitej powierzchni obszaru</a:t>
            </a:r>
          </a:p>
          <a:p>
            <a:pPr algn="ctr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600" dirty="0">
                <a:ea typeface="Times New Roman" panose="02020603050405020304" pitchFamily="18" charset="0"/>
                <a:cs typeface="Times New Roman"/>
              </a:rPr>
              <a:t>Dominującą funkcją </a:t>
            </a:r>
            <a:r>
              <a:rPr lang="pl-PL" sz="1600" dirty="0" err="1">
                <a:ea typeface="Times New Roman" panose="02020603050405020304" pitchFamily="18" charset="0"/>
                <a:cs typeface="Times New Roman"/>
              </a:rPr>
              <a:t>Korzyścienka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 jest </a:t>
            </a:r>
            <a:r>
              <a:rPr lang="pl-PL" sz="16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funkcja usług komunalnych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 dla Miasta Kołobrzeg i gmin znajdujących się w jego otoczeniu. 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pl-PL" sz="1500" dirty="0">
              <a:effectLst/>
              <a:latin typeface="Calibri Light"/>
              <a:ea typeface="Times New Roman" panose="020206030504050203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8988332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a 203499610">
            <a:extLst>
              <a:ext uri="{FF2B5EF4-FFF2-40B4-BE49-F238E27FC236}">
                <a16:creationId xmlns:a16="http://schemas.microsoft.com/office/drawing/2014/main" id="{BC6DDC0A-D008-4AD9-B0E3-FA13CCF264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004036" y="2975541"/>
            <a:ext cx="8211569" cy="3188335"/>
          </a:xfrm>
          <a:prstGeom prst="rect">
            <a:avLst/>
          </a:prstGeom>
        </p:spPr>
      </p:pic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7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7786" y="610414"/>
            <a:ext cx="8964741" cy="85790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Powiązania miasta z </a:t>
            </a:r>
            <a:r>
              <a:rPr lang="pl-PL" b="1" dirty="0" err="1">
                <a:solidFill>
                  <a:schemeClr val="accent1"/>
                </a:solidFill>
                <a:latin typeface="+mn-lt"/>
              </a:rPr>
              <a:t>Korzyścienkiem</a:t>
            </a:r>
            <a:endParaRPr lang="pl-PL" sz="2800" b="1" dirty="0">
              <a:solidFill>
                <a:schemeClr val="accent1"/>
              </a:solidFill>
              <a:latin typeface="+mn-lt"/>
            </a:endParaRPr>
          </a:p>
        </p:txBody>
      </p:sp>
      <p:graphicFrame>
        <p:nvGraphicFramePr>
          <p:cNvPr id="3" name="Tabela 2">
            <a:extLst>
              <a:ext uri="{FF2B5EF4-FFF2-40B4-BE49-F238E27FC236}">
                <a16:creationId xmlns:a16="http://schemas.microsoft.com/office/drawing/2014/main" id="{47228A87-3E43-7D1C-A0B9-229AE75696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706140"/>
              </p:ext>
            </p:extLst>
          </p:nvPr>
        </p:nvGraphicFramePr>
        <p:xfrm>
          <a:off x="911942" y="3313158"/>
          <a:ext cx="10923636" cy="21222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10836">
                  <a:extLst>
                    <a:ext uri="{9D8B030D-6E8A-4147-A177-3AD203B41FA5}">
                      <a16:colId xmlns:a16="http://schemas.microsoft.com/office/drawing/2014/main" val="816690950"/>
                    </a:ext>
                  </a:extLst>
                </a:gridCol>
                <a:gridCol w="994051">
                  <a:extLst>
                    <a:ext uri="{9D8B030D-6E8A-4147-A177-3AD203B41FA5}">
                      <a16:colId xmlns:a16="http://schemas.microsoft.com/office/drawing/2014/main" val="916793058"/>
                    </a:ext>
                  </a:extLst>
                </a:gridCol>
                <a:gridCol w="1160090">
                  <a:extLst>
                    <a:ext uri="{9D8B030D-6E8A-4147-A177-3AD203B41FA5}">
                      <a16:colId xmlns:a16="http://schemas.microsoft.com/office/drawing/2014/main" val="3973114707"/>
                    </a:ext>
                  </a:extLst>
                </a:gridCol>
                <a:gridCol w="994051">
                  <a:extLst>
                    <a:ext uri="{9D8B030D-6E8A-4147-A177-3AD203B41FA5}">
                      <a16:colId xmlns:a16="http://schemas.microsoft.com/office/drawing/2014/main" val="1515740594"/>
                    </a:ext>
                  </a:extLst>
                </a:gridCol>
                <a:gridCol w="994051">
                  <a:extLst>
                    <a:ext uri="{9D8B030D-6E8A-4147-A177-3AD203B41FA5}">
                      <a16:colId xmlns:a16="http://schemas.microsoft.com/office/drawing/2014/main" val="3922922880"/>
                    </a:ext>
                  </a:extLst>
                </a:gridCol>
                <a:gridCol w="1160090">
                  <a:extLst>
                    <a:ext uri="{9D8B030D-6E8A-4147-A177-3AD203B41FA5}">
                      <a16:colId xmlns:a16="http://schemas.microsoft.com/office/drawing/2014/main" val="1826054928"/>
                    </a:ext>
                  </a:extLst>
                </a:gridCol>
                <a:gridCol w="994051">
                  <a:extLst>
                    <a:ext uri="{9D8B030D-6E8A-4147-A177-3AD203B41FA5}">
                      <a16:colId xmlns:a16="http://schemas.microsoft.com/office/drawing/2014/main" val="2247868412"/>
                    </a:ext>
                  </a:extLst>
                </a:gridCol>
                <a:gridCol w="1039931">
                  <a:extLst>
                    <a:ext uri="{9D8B030D-6E8A-4147-A177-3AD203B41FA5}">
                      <a16:colId xmlns:a16="http://schemas.microsoft.com/office/drawing/2014/main" val="1813170519"/>
                    </a:ext>
                  </a:extLst>
                </a:gridCol>
                <a:gridCol w="1116395">
                  <a:extLst>
                    <a:ext uri="{9D8B030D-6E8A-4147-A177-3AD203B41FA5}">
                      <a16:colId xmlns:a16="http://schemas.microsoft.com/office/drawing/2014/main" val="2790319897"/>
                    </a:ext>
                  </a:extLst>
                </a:gridCol>
                <a:gridCol w="1160090">
                  <a:extLst>
                    <a:ext uri="{9D8B030D-6E8A-4147-A177-3AD203B41FA5}">
                      <a16:colId xmlns:a16="http://schemas.microsoft.com/office/drawing/2014/main" val="2949362417"/>
                    </a:ext>
                  </a:extLst>
                </a:gridCol>
              </a:tblGrid>
              <a:tr h="1105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OBIEKT UŻYTECZNOŚCI PUBLICZNEJ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SZKOŁA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PRZEDSZKOLE 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ŻŁOBEK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BIBLIOTEKA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ŚWIETLICA 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ORLIK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JEDNOSTKA STRAŻY POŻARNEJ / OSP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OBIEKT SAKRALNY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200" dirty="0">
                          <a:effectLst/>
                        </a:rPr>
                        <a:t>PRZYSTANEK KOMUNIKACJI MIEJSKIEJ</a:t>
                      </a:r>
                      <a:endParaRPr lang="pl-PL" sz="12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3522372821"/>
                  </a:ext>
                </a:extLst>
              </a:tr>
              <a:tr h="5081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Odległość [km]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2,4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2,4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4,4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3,3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2,4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3,0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3,0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2,6 km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>
                          <a:effectLst/>
                        </a:rPr>
                        <a:t>0,8 km</a:t>
                      </a:r>
                      <a:endParaRPr lang="pl-PL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530978968"/>
                  </a:ext>
                </a:extLst>
              </a:tr>
              <a:tr h="50812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Miejscowość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>
                          <a:effectLst/>
                        </a:rPr>
                        <a:t>Kołobrzeg</a:t>
                      </a:r>
                      <a:endParaRPr lang="pl-PL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>
                          <a:effectLst/>
                        </a:rPr>
                        <a:t>Grzybowo</a:t>
                      </a:r>
                      <a:endParaRPr lang="pl-PL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>
                          <a:effectLst/>
                        </a:rPr>
                        <a:t>Kołobrzeg</a:t>
                      </a:r>
                      <a:endParaRPr lang="pl-PL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>
                          <a:effectLst/>
                        </a:rPr>
                        <a:t>Kołobrzeg</a:t>
                      </a:r>
                      <a:endParaRPr lang="pl-PL" sz="140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Kołobrzeg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Kołobrzeg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 err="1">
                          <a:effectLst/>
                        </a:rPr>
                        <a:t>Korzystno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 err="1">
                          <a:effectLst/>
                        </a:rPr>
                        <a:t>Korzystno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pl-PL" sz="1400" dirty="0">
                          <a:effectLst/>
                        </a:rPr>
                        <a:t>Grzybowo</a:t>
                      </a:r>
                      <a:endParaRPr lang="pl-PL" sz="1400" dirty="0">
                        <a:effectLst/>
                        <a:latin typeface="Calibri Light" panose="020F03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extLst>
                  <a:ext uri="{0D108BD9-81ED-4DB2-BD59-A6C34878D82A}">
                    <a16:rowId xmlns:a16="http://schemas.microsoft.com/office/drawing/2014/main" val="3238181677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id="{8ECF35F7-0AC7-7D07-3F53-96E250B5B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1942" y="307227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pl-PL" altLang="pl-PL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l-PL" altLang="pl-PL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FBDDC25E-1968-CB5B-FA54-525745214C79}"/>
              </a:ext>
            </a:extLst>
          </p:cNvPr>
          <p:cNvSpPr txBox="1"/>
          <p:nvPr/>
        </p:nvSpPr>
        <p:spPr>
          <a:xfrm>
            <a:off x="1459449" y="1468316"/>
            <a:ext cx="9252512" cy="25006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ea typeface="Times New Roman" panose="02020603050405020304" pitchFamily="18" charset="0"/>
                <a:cs typeface="Times New Roman"/>
              </a:rPr>
              <a:t>Większość </a:t>
            </a:r>
            <a:r>
              <a:rPr lang="pl-PL" sz="16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obiektów użyteczności </a:t>
            </a:r>
            <a:r>
              <a:rPr lang="pl-PL" sz="1600" b="1" dirty="0">
                <a:ea typeface="Times New Roman" panose="02020603050405020304" pitchFamily="18" charset="0"/>
                <a:cs typeface="Times New Roman"/>
              </a:rPr>
              <a:t>publicznej 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znajduje się w odległości </a:t>
            </a:r>
            <a:r>
              <a:rPr lang="pl-PL" sz="1600" b="1" dirty="0">
                <a:ea typeface="Times New Roman" panose="02020603050405020304" pitchFamily="18" charset="0"/>
                <a:cs typeface="Times New Roman"/>
              </a:rPr>
              <a:t>2-3 km od „punktu umownego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” zlokalizowanego w centralnym miejscu obszaru </a:t>
            </a:r>
            <a:r>
              <a:rPr lang="pl-PL" sz="1600" dirty="0" err="1">
                <a:ea typeface="Times New Roman" panose="02020603050405020304" pitchFamily="18" charset="0"/>
                <a:cs typeface="Times New Roman"/>
              </a:rPr>
              <a:t>Korzyścienka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 – </a:t>
            </a:r>
            <a:r>
              <a:rPr lang="pl-PL" sz="16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większość na terenie Miasta Kołobrzeg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;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sz="1600" dirty="0">
                <a:ea typeface="Times New Roman" panose="02020603050405020304" pitchFamily="18" charset="0"/>
                <a:cs typeface="Times New Roman"/>
              </a:rPr>
              <a:t>Najbliższy </a:t>
            </a:r>
            <a:r>
              <a:rPr lang="pl-PL" sz="16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przystanek komunikacji </a:t>
            </a:r>
            <a:r>
              <a:rPr lang="pl-PL" sz="1600" b="1" dirty="0">
                <a:ea typeface="Times New Roman" panose="02020603050405020304" pitchFamily="18" charset="0"/>
                <a:cs typeface="Times New Roman"/>
              </a:rPr>
              <a:t>miejskiej 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leży na terenie Grzybowa, jednakże zapewnia on niższą dostępność do transportu autobusowego niż </a:t>
            </a:r>
            <a:r>
              <a:rPr lang="pl-PL" sz="1600" b="1" dirty="0">
                <a:ea typeface="Times New Roman" panose="02020603050405020304" pitchFamily="18" charset="0"/>
                <a:cs typeface="Times New Roman"/>
              </a:rPr>
              <a:t>przystanek </a:t>
            </a:r>
            <a:r>
              <a:rPr lang="pl-PL" sz="1600" b="1" dirty="0">
                <a:solidFill>
                  <a:srgbClr val="D1AB7D"/>
                </a:solidFill>
                <a:ea typeface="Times New Roman" panose="02020603050405020304" pitchFamily="18" charset="0"/>
                <a:cs typeface="Times New Roman"/>
              </a:rPr>
              <a:t>Grzybowska-Pętla</a:t>
            </a:r>
            <a:r>
              <a:rPr lang="pl-PL" sz="1600" b="1" dirty="0">
                <a:ea typeface="Times New Roman" panose="02020603050405020304" pitchFamily="18" charset="0"/>
                <a:cs typeface="Times New Roman"/>
              </a:rPr>
              <a:t> </a:t>
            </a:r>
            <a:r>
              <a:rPr lang="pl-PL" sz="1600" dirty="0">
                <a:ea typeface="Times New Roman" panose="02020603050405020304" pitchFamily="18" charset="0"/>
                <a:cs typeface="Times New Roman"/>
              </a:rPr>
              <a:t>znajdujący się na terenie Miasta Kołobrzeg.</a:t>
            </a: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pl-PL" sz="1500" dirty="0">
              <a:latin typeface="Calibri Light"/>
              <a:ea typeface="Times New Roman" panose="02020603050405020304" pitchFamily="18" charset="0"/>
              <a:cs typeface="Times New Roman"/>
            </a:endParaRPr>
          </a:p>
          <a:p>
            <a:pPr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</a:pPr>
            <a:endParaRPr lang="pl-PL" sz="1500" dirty="0">
              <a:effectLst/>
              <a:latin typeface="Calibri Light"/>
              <a:ea typeface="Times New Roman" panose="020206030504050203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489966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8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0247" y="822643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Powiązania infrastrukturalne</a:t>
            </a:r>
          </a:p>
        </p:txBody>
      </p:sp>
      <p:pic>
        <p:nvPicPr>
          <p:cNvPr id="4" name="Grafika 203499610">
            <a:extLst>
              <a:ext uri="{FF2B5EF4-FFF2-40B4-BE49-F238E27FC236}">
                <a16:creationId xmlns:a16="http://schemas.microsoft.com/office/drawing/2014/main" id="{A738EBBF-7BF6-2642-9121-B978EC8E5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78216" y="5226159"/>
            <a:ext cx="8211569" cy="3188335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BDDC25E-1968-CB5B-FA54-525745214C79}"/>
              </a:ext>
            </a:extLst>
          </p:cNvPr>
          <p:cNvSpPr txBox="1"/>
          <p:nvPr/>
        </p:nvSpPr>
        <p:spPr>
          <a:xfrm>
            <a:off x="1392633" y="1979979"/>
            <a:ext cx="9747315" cy="320318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/>
              <a:t>Połączenie drogowe w postaci </a:t>
            </a:r>
            <a:r>
              <a:rPr lang="pl-PL" b="1" dirty="0">
                <a:solidFill>
                  <a:srgbClr val="D1AB7D"/>
                </a:solidFill>
              </a:rPr>
              <a:t>drogi powiatowej </a:t>
            </a:r>
            <a:r>
              <a:rPr lang="pl-PL" dirty="0"/>
              <a:t>Dźwirzyno – Kołobrzeg;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D1AB7D"/>
                </a:solidFill>
              </a:rPr>
              <a:t>Linia kolejowa  nr 402 </a:t>
            </a:r>
            <a:r>
              <a:rPr lang="pl-PL" dirty="0"/>
              <a:t>relacji Koszalin – Goleniów - najbliższy czynny przystanek kolejowy Kołobrzeg Stadion;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b="1" dirty="0">
                <a:solidFill>
                  <a:srgbClr val="D1AB7D"/>
                </a:solidFill>
              </a:rPr>
              <a:t>Transport zbiorowy </a:t>
            </a:r>
            <a:r>
              <a:rPr lang="pl-PL" dirty="0"/>
              <a:t>obsługiwany przez </a:t>
            </a:r>
            <a:r>
              <a:rPr lang="pl-PL" b="1" dirty="0">
                <a:solidFill>
                  <a:srgbClr val="D1AB7D"/>
                </a:solidFill>
              </a:rPr>
              <a:t>Komunikacje Miejską w Kołobrzegu </a:t>
            </a:r>
            <a:r>
              <a:rPr lang="pl-PL" dirty="0"/>
              <a:t>sp. z o.o.;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pl-PL" dirty="0"/>
              <a:t>Plany: Powiat Kołobrzeski wybuduje </a:t>
            </a:r>
            <a:r>
              <a:rPr lang="pl-PL" b="1" dirty="0">
                <a:solidFill>
                  <a:srgbClr val="D1AB7D"/>
                </a:solidFill>
              </a:rPr>
              <a:t>ścieżkę rowerową z Kołobrzegu </a:t>
            </a:r>
            <a:r>
              <a:rPr lang="pl-PL" dirty="0"/>
              <a:t>(wzdłuż ulicy Grzybowskiej), która będzie prowadzić aż do oczyszczalni ścieków w </a:t>
            </a:r>
            <a:r>
              <a:rPr lang="pl-PL" dirty="0" err="1"/>
              <a:t>Korzyścienku</a:t>
            </a:r>
            <a:r>
              <a:rPr lang="pl-PL" dirty="0"/>
              <a:t>, gdzie połączy się z odcinkiem ścieżki prowadzącej do Grzybowa. </a:t>
            </a:r>
          </a:p>
          <a:p>
            <a:pPr marL="285750" indent="-285750" algn="just">
              <a:lnSpc>
                <a:spcPct val="115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pl-PL" sz="1500" dirty="0">
              <a:effectLst/>
              <a:latin typeface="Calibri Light"/>
              <a:ea typeface="Times New Roman" panose="02020603050405020304" pitchFamily="18" charset="0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70573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17"/>
          <p:cNvSpPr txBox="1">
            <a:spLocks noGrp="1"/>
          </p:cNvSpPr>
          <p:nvPr>
            <p:ph type="sldNum" idx="12"/>
          </p:nvPr>
        </p:nvSpPr>
        <p:spPr>
          <a:xfrm>
            <a:off x="11493100" y="6173667"/>
            <a:ext cx="698800" cy="684400"/>
          </a:xfrm>
          <a:prstGeom prst="rect">
            <a:avLst/>
          </a:prstGeom>
        </p:spPr>
        <p:txBody>
          <a:bodyPr spcFirstLastPara="1" vert="horz" wrap="square" lIns="0" tIns="0" rIns="0" bIns="0" rtlCol="0" anchor="ctr" anchorCtr="0">
            <a:noAutofit/>
          </a:bodyPr>
          <a:lstStyle/>
          <a:p>
            <a:pPr algn="ctr"/>
            <a:fld id="{00000000-1234-1234-1234-123412341234}" type="slidenum">
              <a:rPr lang="en"/>
              <a:pPr algn="ctr"/>
              <a:t>9</a:t>
            </a:fld>
            <a:endParaRPr/>
          </a:p>
        </p:txBody>
      </p:sp>
      <p:sp>
        <p:nvSpPr>
          <p:cNvPr id="7" name="Tytuł 6">
            <a:extLst>
              <a:ext uri="{FF2B5EF4-FFF2-40B4-BE49-F238E27FC236}">
                <a16:creationId xmlns:a16="http://schemas.microsoft.com/office/drawing/2014/main" id="{37BF1C04-0D3C-40F6-A5E5-D2B7AC068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427" y="393400"/>
            <a:ext cx="9610000" cy="1223892"/>
          </a:xfrm>
        </p:spPr>
        <p:txBody>
          <a:bodyPr/>
          <a:lstStyle/>
          <a:p>
            <a:r>
              <a:rPr lang="pl-PL" b="1" dirty="0">
                <a:solidFill>
                  <a:schemeClr val="accent1"/>
                </a:solidFill>
                <a:latin typeface="+mn-lt"/>
              </a:rPr>
              <a:t>Linia kolejowa nr 402</a:t>
            </a:r>
          </a:p>
        </p:txBody>
      </p:sp>
      <p:pic>
        <p:nvPicPr>
          <p:cNvPr id="4" name="Grafika 203499610">
            <a:extLst>
              <a:ext uri="{FF2B5EF4-FFF2-40B4-BE49-F238E27FC236}">
                <a16:creationId xmlns:a16="http://schemas.microsoft.com/office/drawing/2014/main" id="{A738EBBF-7BF6-2642-9121-B978EC8E5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alphaModFix amt="15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679960" y="3863634"/>
            <a:ext cx="8211569" cy="3188335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FBDDC25E-1968-CB5B-FA54-525745214C79}"/>
              </a:ext>
            </a:extLst>
          </p:cNvPr>
          <p:cNvSpPr txBox="1"/>
          <p:nvPr/>
        </p:nvSpPr>
        <p:spPr>
          <a:xfrm>
            <a:off x="729762" y="1847697"/>
            <a:ext cx="5233664" cy="427809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W bezpośrednim sąsiedztwie obszaru znajduje się </a:t>
            </a:r>
            <a:r>
              <a:rPr lang="pl-PL" sz="1600" b="1" dirty="0">
                <a:solidFill>
                  <a:srgbClr val="D1AB7D"/>
                </a:solidFill>
              </a:rPr>
              <a:t>linia kolejowa nr 402</a:t>
            </a:r>
            <a:r>
              <a:rPr lang="pl-PL" sz="1600" dirty="0"/>
              <a:t>, po której prowadzony jest regularny ruch pociągów - </a:t>
            </a:r>
            <a:r>
              <a:rPr lang="pl-PL" sz="1600" b="1" dirty="0">
                <a:solidFill>
                  <a:srgbClr val="D1AB7D"/>
                </a:solidFill>
              </a:rPr>
              <a:t>przebieg linii oddziela </a:t>
            </a:r>
            <a:r>
              <a:rPr lang="pl-PL" sz="1600" b="1" dirty="0" err="1">
                <a:solidFill>
                  <a:srgbClr val="D1AB7D"/>
                </a:solidFill>
              </a:rPr>
              <a:t>Korzyścienko</a:t>
            </a:r>
            <a:r>
              <a:rPr lang="pl-PL" sz="1600" b="1" dirty="0">
                <a:solidFill>
                  <a:srgbClr val="D1AB7D"/>
                </a:solidFill>
              </a:rPr>
              <a:t> od Korzystna;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1600" b="1" dirty="0">
              <a:solidFill>
                <a:srgbClr val="D1AB7D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Planowana </a:t>
            </a:r>
            <a:r>
              <a:rPr lang="pl-PL" sz="1600" b="1" dirty="0"/>
              <a:t>kompleksowa modernizacja linii kolejowej 402 </a:t>
            </a:r>
            <a:r>
              <a:rPr lang="pl-PL" sz="1600" dirty="0"/>
              <a:t>– bez przewidzenia możliwości budowy wiaduktu lub tunelu pod jej przebiegiem spowoduje częściowe </a:t>
            </a:r>
            <a:r>
              <a:rPr lang="pl-PL" sz="1600" b="1" dirty="0">
                <a:solidFill>
                  <a:srgbClr val="D1AB7D"/>
                </a:solidFill>
              </a:rPr>
              <a:t>odcięcie funkcjonalno-przestrzenne </a:t>
            </a:r>
            <a:r>
              <a:rPr lang="pl-PL" sz="1600" b="1" dirty="0" err="1">
                <a:solidFill>
                  <a:srgbClr val="D1AB7D"/>
                </a:solidFill>
              </a:rPr>
              <a:t>Korzyścienka</a:t>
            </a:r>
            <a:r>
              <a:rPr lang="pl-PL" sz="1600" b="1" dirty="0">
                <a:solidFill>
                  <a:srgbClr val="D1AB7D"/>
                </a:solidFill>
              </a:rPr>
              <a:t> od Korzystna;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pl-PL" sz="1600" dirty="0"/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pl-PL" sz="1600" dirty="0"/>
              <a:t>Linia kolejowa stanie się jeszcze bardziej znaczącą granicą przestrzenną oddzielającą obszar </a:t>
            </a:r>
            <a:r>
              <a:rPr lang="pl-PL" sz="1600" dirty="0" err="1"/>
              <a:t>Korzyścienka</a:t>
            </a:r>
            <a:r>
              <a:rPr lang="pl-PL" sz="1600" dirty="0"/>
              <a:t> do Korzystna, a tym samym Gminy Kołobrzeg i </a:t>
            </a:r>
            <a:r>
              <a:rPr lang="pl-PL" sz="1600" b="1" dirty="0"/>
              <a:t>jest to jeden z </a:t>
            </a:r>
            <a:r>
              <a:rPr lang="pl-PL" sz="1600" b="1" dirty="0">
                <a:solidFill>
                  <a:srgbClr val="D1AB7D"/>
                </a:solidFill>
              </a:rPr>
              <a:t>argumentów determinujących przyłączenie </a:t>
            </a:r>
            <a:r>
              <a:rPr lang="pl-PL" sz="1600" b="1" dirty="0"/>
              <a:t>tego obszaru do Gminy Miasto Kołobrzeg.</a:t>
            </a:r>
            <a:r>
              <a:rPr lang="pl-PL" sz="1600" dirty="0"/>
              <a:t> </a:t>
            </a:r>
            <a:endParaRPr lang="pl-PL" sz="1600" b="1" dirty="0">
              <a:solidFill>
                <a:srgbClr val="D1AB7D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600" b="1" dirty="0">
              <a:solidFill>
                <a:srgbClr val="D1AB7D"/>
              </a:solidFill>
            </a:endParaRPr>
          </a:p>
        </p:txBody>
      </p:sp>
      <p:pic>
        <p:nvPicPr>
          <p:cNvPr id="6" name="Obraz 5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1862" y="304643"/>
            <a:ext cx="5972155" cy="5421205"/>
          </a:xfrm>
          <a:prstGeom prst="rect">
            <a:avLst/>
          </a:prstGeom>
        </p:spPr>
      </p:pic>
      <p:sp>
        <p:nvSpPr>
          <p:cNvPr id="2" name="Owal 1"/>
          <p:cNvSpPr/>
          <p:nvPr/>
        </p:nvSpPr>
        <p:spPr>
          <a:xfrm>
            <a:off x="9040386" y="2730601"/>
            <a:ext cx="325997" cy="29068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/>
          <p:cNvSpPr txBox="1"/>
          <p:nvPr/>
        </p:nvSpPr>
        <p:spPr>
          <a:xfrm>
            <a:off x="6587674" y="5725849"/>
            <a:ext cx="4905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900" b="1" dirty="0">
                <a:solidFill>
                  <a:schemeClr val="accent1"/>
                </a:solidFill>
              </a:rPr>
              <a:t>Źródło: </a:t>
            </a:r>
            <a:r>
              <a:rPr lang="pl-PL" sz="900" b="1" dirty="0" err="1">
                <a:solidFill>
                  <a:schemeClr val="accent1"/>
                </a:solidFill>
              </a:rPr>
              <a:t>OpenStreetMap</a:t>
            </a:r>
            <a:r>
              <a:rPr lang="pl-PL" sz="900" b="1" dirty="0">
                <a:solidFill>
                  <a:schemeClr val="accent1"/>
                </a:solidFill>
              </a:rPr>
              <a:t>. (z 3 przejazdów środkowy do likwidacji, pozostałe z kat. D do kat. B.)</a:t>
            </a:r>
            <a:endParaRPr lang="pl-PL" sz="900" dirty="0">
              <a:solidFill>
                <a:schemeClr val="accent1"/>
              </a:solidFill>
            </a:endParaRPr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09319302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Kołobrzeg">
      <a:dk1>
        <a:sysClr val="windowText" lastClr="000000"/>
      </a:dk1>
      <a:lt1>
        <a:sysClr val="window" lastClr="FFFFFF"/>
      </a:lt1>
      <a:dk2>
        <a:srgbClr val="315262"/>
      </a:dk2>
      <a:lt2>
        <a:srgbClr val="E7E6E6"/>
      </a:lt2>
      <a:accent1>
        <a:srgbClr val="558EA5"/>
      </a:accent1>
      <a:accent2>
        <a:srgbClr val="EECDA4"/>
      </a:accent2>
      <a:accent3>
        <a:srgbClr val="315262"/>
      </a:accent3>
      <a:accent4>
        <a:srgbClr val="ECDCC9"/>
      </a:accent4>
      <a:accent5>
        <a:srgbClr val="3575BC"/>
      </a:accent5>
      <a:accent6>
        <a:srgbClr val="70AD47"/>
      </a:accent6>
      <a:hlink>
        <a:srgbClr val="315262"/>
      </a:hlink>
      <a:folHlink>
        <a:srgbClr val="558EA5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2d7b7f8-e153-418a-bd8a-3dc702bfaa19" xsi:nil="true"/>
    <lcf76f155ced4ddcb4097134ff3c332f xmlns="e3798c1d-b736-4567-944f-f8891e6caafa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63CFD969F3E34D853D556DE9E2FF82" ma:contentTypeVersion="15" ma:contentTypeDescription="Create a new document." ma:contentTypeScope="" ma:versionID="8b2f5ac519bd5f1446e6ee70be04ced4">
  <xsd:schema xmlns:xsd="http://www.w3.org/2001/XMLSchema" xmlns:xs="http://www.w3.org/2001/XMLSchema" xmlns:p="http://schemas.microsoft.com/office/2006/metadata/properties" xmlns:ns2="e3798c1d-b736-4567-944f-f8891e6caafa" xmlns:ns3="02d7b7f8-e153-418a-bd8a-3dc702bfaa19" targetNamespace="http://schemas.microsoft.com/office/2006/metadata/properties" ma:root="true" ma:fieldsID="896b5abc45629978b6448e7a7d15c6e2" ns2:_="" ns3:_="">
    <xsd:import namespace="e3798c1d-b736-4567-944f-f8891e6caafa"/>
    <xsd:import namespace="02d7b7f8-e153-418a-bd8a-3dc702bfaa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798c1d-b736-4567-944f-f8891e6caaf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114511e6-230e-4fc3-8010-f0a872006fa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2d7b7f8-e153-418a-bd8a-3dc702bfaa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c9881538-c1aa-47e8-b54b-98cfc3c92729}" ma:internalName="TaxCatchAll" ma:showField="CatchAllData" ma:web="02d7b7f8-e153-418a-bd8a-3dc702bfaa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BB429FB-60F1-414D-B2BF-889EF1879235}">
  <ds:schemaRefs>
    <ds:schemaRef ds:uri="http://purl.org/dc/elements/1.1/"/>
    <ds:schemaRef ds:uri="http://schemas.microsoft.com/office/2006/metadata/properties"/>
    <ds:schemaRef ds:uri="e3798c1d-b736-4567-944f-f8891e6caafa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02d7b7f8-e153-418a-bd8a-3dc702bfaa1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C23D8BA-A821-46EF-9B20-1488B178519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3798c1d-b736-4567-944f-f8891e6caafa"/>
    <ds:schemaRef ds:uri="02d7b7f8-e153-418a-bd8a-3dc702bfaa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B5ADBCF-1AAA-4116-8CF2-C8B435D5780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1302</TotalTime>
  <Words>1031</Words>
  <Application>Microsoft Office PowerPoint</Application>
  <PresentationFormat>Panoramiczny</PresentationFormat>
  <Paragraphs>172</Paragraphs>
  <Slides>21</Slides>
  <Notes>20</Notes>
  <HiddenSlides>0</HiddenSlides>
  <MMClips>0</MMClips>
  <ScaleCrop>false</ScaleCrop>
  <HeadingPairs>
    <vt:vector size="8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Osadzone serwery OLE</vt:lpstr>
      </vt:variant>
      <vt:variant>
        <vt:i4>1</vt:i4>
      </vt:variant>
      <vt:variant>
        <vt:lpstr>Tytuły slajdów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Wingdings</vt:lpstr>
      <vt:lpstr>Motyw pakietu Office</vt:lpstr>
      <vt:lpstr>Acrobat Document</vt:lpstr>
      <vt:lpstr>Prezentacja programu PowerPoint</vt:lpstr>
      <vt:lpstr>Prezentacja programu PowerPoint</vt:lpstr>
      <vt:lpstr>Geneza przystąpienia do prac nad wnioskiem</vt:lpstr>
      <vt:lpstr>Miasto Kołobrzeg – wyzwania rozwojowe</vt:lpstr>
      <vt:lpstr>Struktura własności gruntów Korzyścienko</vt:lpstr>
      <vt:lpstr>Zakłady o znaczeniu ponadlokalnym</vt:lpstr>
      <vt:lpstr>Powiązania miasta z Korzyścienkiem</vt:lpstr>
      <vt:lpstr>Powiązania infrastrukturalne</vt:lpstr>
      <vt:lpstr>Linia kolejowa nr 402</vt:lpstr>
      <vt:lpstr>Powiązania infrastrukturalne</vt:lpstr>
      <vt:lpstr>Potencjał Korzyścienka </vt:lpstr>
      <vt:lpstr>Potencjał Korzyścienka </vt:lpstr>
      <vt:lpstr>Skutki braku wdrożenia Wariantu B mini</vt:lpstr>
      <vt:lpstr>Podsumowanie</vt:lpstr>
      <vt:lpstr>Wielkość ewentualnych zmian</vt:lpstr>
      <vt:lpstr>Wskaźnik podstawowych dochodów podatkowych za 2022 rok</vt:lpstr>
      <vt:lpstr>Konsultacje społeczne</vt:lpstr>
      <vt:lpstr>Koszty zmiany</vt:lpstr>
      <vt:lpstr>Prezentacja programu PowerPoint</vt:lpstr>
      <vt:lpstr>Prezentacja programu PowerPoint</vt:lpstr>
      <vt:lpstr>Dziękuję za uwagę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Studium gospodarcze</dc:title>
  <dc:creator>ZDG TOR</dc:creator>
  <cp:lastModifiedBy>Gmina Miasto</cp:lastModifiedBy>
  <cp:revision>910</cp:revision>
  <cp:lastPrinted>2023-03-28T09:13:56Z</cp:lastPrinted>
  <dcterms:created xsi:type="dcterms:W3CDTF">2021-04-13T08:43:29Z</dcterms:created>
  <dcterms:modified xsi:type="dcterms:W3CDTF">2023-03-29T06:19:57Z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0x010100C163CFD969F3E34D853D556DE9E2FF82</vt:lpwstr>
  </property>
  <property fmtid="{D5CDD505-2E9C-101B-9397-08002B2CF9AE}" pid="3" name="MediaServiceImageTags">
    <vt:lpwstr/>
  </property>
</Properties>
</file>