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8" r:id="rId4"/>
    <p:sldId id="259" r:id="rId5"/>
    <p:sldId id="260" r:id="rId6"/>
    <p:sldId id="261" r:id="rId7"/>
    <p:sldId id="262" r:id="rId8"/>
    <p:sldId id="264" r:id="rId9"/>
    <p:sldId id="267" r:id="rId10"/>
    <p:sldId id="268" r:id="rId11"/>
  </p:sldIdLst>
  <p:sldSz cx="9144000" cy="6858000" type="screen4x3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marcholewska\Documents\RAPORT\2020%20za%202018%20i%202019\SO%202009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romanowska\Desktop\kalkulacja%20nowych%20stawek%20na%20rok%202022\szacunki%20nowych%20stawek%2004.10.202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 b="1"/>
              <a:t>STRUKTURA LUDNOŚCI WG WIEKU W LATACH 2016-2020 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/>
      <c:barChart>
        <c:barDir val="bar"/>
        <c:grouping val="percentStacked"/>
        <c:varyColors val="0"/>
        <c:ser>
          <c:idx val="2"/>
          <c:order val="0"/>
          <c:tx>
            <c:strRef>
              <c:f>'dane wom'!$B$47</c:f>
              <c:strCache>
                <c:ptCount val="1"/>
                <c:pt idx="0">
                  <c:v>0-2</c:v>
                </c:pt>
              </c:strCache>
            </c:strRef>
          </c:tx>
          <c:spPr>
            <a:solidFill>
              <a:srgbClr val="9BBB59"/>
            </a:solidFill>
            <a:ln w="25400">
              <a:noFill/>
            </a:ln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wom'!$C$47:$G$47</c:f>
              <c:numCache>
                <c:formatCode>General</c:formatCode>
                <c:ptCount val="5"/>
                <c:pt idx="0">
                  <c:v>983</c:v>
                </c:pt>
                <c:pt idx="1">
                  <c:v>1041</c:v>
                </c:pt>
                <c:pt idx="2">
                  <c:v>997</c:v>
                </c:pt>
                <c:pt idx="3">
                  <c:v>968</c:v>
                </c:pt>
                <c:pt idx="4">
                  <c:v>907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5D-4F13-AE2E-565725F2C550}"/>
            </c:ext>
          </c:extLst>
        </c:ser>
        <c:ser>
          <c:idx val="3"/>
          <c:order val="1"/>
          <c:tx>
            <c:strRef>
              <c:f>'dane wom'!$B$48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8064A2"/>
            </a:solidFill>
            <a:ln w="25400">
              <a:noFill/>
            </a:ln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wom'!$C$48:$G$48</c:f>
              <c:numCache>
                <c:formatCode>General</c:formatCode>
                <c:ptCount val="5"/>
                <c:pt idx="0">
                  <c:v>386</c:v>
                </c:pt>
                <c:pt idx="1">
                  <c:v>294</c:v>
                </c:pt>
                <c:pt idx="2">
                  <c:v>332</c:v>
                </c:pt>
                <c:pt idx="3">
                  <c:v>369</c:v>
                </c:pt>
                <c:pt idx="4">
                  <c:v>342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E5D-4F13-AE2E-565725F2C550}"/>
            </c:ext>
          </c:extLst>
        </c:ser>
        <c:ser>
          <c:idx val="4"/>
          <c:order val="2"/>
          <c:tx>
            <c:strRef>
              <c:f>'dane wom'!$B$49</c:f>
              <c:strCache>
                <c:ptCount val="1"/>
                <c:pt idx="0">
                  <c:v>4-5.</c:v>
                </c:pt>
              </c:strCache>
            </c:strRef>
          </c:tx>
          <c:spPr>
            <a:solidFill>
              <a:srgbClr val="4BACC6"/>
            </a:solidFill>
            <a:ln w="25400">
              <a:noFill/>
            </a:ln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wom'!$C$49:$G$49</c:f>
              <c:numCache>
                <c:formatCode>General</c:formatCode>
                <c:ptCount val="5"/>
                <c:pt idx="0">
                  <c:v>758</c:v>
                </c:pt>
                <c:pt idx="1">
                  <c:v>737</c:v>
                </c:pt>
                <c:pt idx="2">
                  <c:v>654</c:v>
                </c:pt>
                <c:pt idx="3">
                  <c:v>607</c:v>
                </c:pt>
                <c:pt idx="4">
                  <c:v>702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E5D-4F13-AE2E-565725F2C550}"/>
            </c:ext>
          </c:extLst>
        </c:ser>
        <c:ser>
          <c:idx val="5"/>
          <c:order val="3"/>
          <c:tx>
            <c:strRef>
              <c:f>'dane wom'!$B$50</c:f>
              <c:strCache>
                <c:ptCount val="1"/>
                <c:pt idx="0">
                  <c:v>6</c:v>
                </c:pt>
              </c:strCache>
            </c:strRef>
          </c:tx>
          <c:spPr>
            <a:solidFill>
              <a:srgbClr val="F79646"/>
            </a:solidFill>
            <a:ln w="25400">
              <a:noFill/>
            </a:ln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wom'!$C$50:$G$50</c:f>
              <c:numCache>
                <c:formatCode>General</c:formatCode>
                <c:ptCount val="5"/>
                <c:pt idx="0">
                  <c:v>413</c:v>
                </c:pt>
                <c:pt idx="1">
                  <c:v>397</c:v>
                </c:pt>
                <c:pt idx="2">
                  <c:v>346</c:v>
                </c:pt>
                <c:pt idx="3">
                  <c:v>375</c:v>
                </c:pt>
                <c:pt idx="4">
                  <c:v>284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E5D-4F13-AE2E-565725F2C550}"/>
            </c:ext>
          </c:extLst>
        </c:ser>
        <c:ser>
          <c:idx val="6"/>
          <c:order val="4"/>
          <c:tx>
            <c:strRef>
              <c:f>'dane wom'!$B$51</c:f>
              <c:strCache>
                <c:ptCount val="1"/>
                <c:pt idx="0">
                  <c:v>7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wom'!$C$51:$G$51</c:f>
              <c:numCache>
                <c:formatCode>General</c:formatCode>
                <c:ptCount val="5"/>
                <c:pt idx="0">
                  <c:v>420</c:v>
                </c:pt>
                <c:pt idx="1">
                  <c:v>410</c:v>
                </c:pt>
                <c:pt idx="2">
                  <c:v>394</c:v>
                </c:pt>
                <c:pt idx="3">
                  <c:v>335</c:v>
                </c:pt>
                <c:pt idx="4">
                  <c:v>375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5D-4F13-AE2E-565725F2C550}"/>
            </c:ext>
          </c:extLst>
        </c:ser>
        <c:ser>
          <c:idx val="7"/>
          <c:order val="5"/>
          <c:tx>
            <c:strRef>
              <c:f>'dane wom'!$B$52</c:f>
              <c:strCache>
                <c:ptCount val="1"/>
                <c:pt idx="0">
                  <c:v>8-12.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wom'!$C$52:$G$52</c:f>
              <c:numCache>
                <c:formatCode>General</c:formatCode>
                <c:ptCount val="5"/>
                <c:pt idx="0">
                  <c:v>1866</c:v>
                </c:pt>
                <c:pt idx="1">
                  <c:v>1901</c:v>
                </c:pt>
                <c:pt idx="2">
                  <c:v>1936</c:v>
                </c:pt>
                <c:pt idx="3">
                  <c:v>1964</c:v>
                </c:pt>
                <c:pt idx="4">
                  <c:v>1933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E5D-4F13-AE2E-565725F2C550}"/>
            </c:ext>
          </c:extLst>
        </c:ser>
        <c:ser>
          <c:idx val="8"/>
          <c:order val="6"/>
          <c:tx>
            <c:strRef>
              <c:f>'dane wom'!$B$53</c:f>
              <c:strCache>
                <c:ptCount val="1"/>
                <c:pt idx="0">
                  <c:v>13-15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wom'!$C$53:$G$53</c:f>
              <c:numCache>
                <c:formatCode>General</c:formatCode>
                <c:ptCount val="5"/>
                <c:pt idx="0">
                  <c:v>984</c:v>
                </c:pt>
                <c:pt idx="1">
                  <c:v>976</c:v>
                </c:pt>
                <c:pt idx="2">
                  <c:v>990</c:v>
                </c:pt>
                <c:pt idx="3">
                  <c:v>1014</c:v>
                </c:pt>
                <c:pt idx="4">
                  <c:v>1034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E5D-4F13-AE2E-565725F2C550}"/>
            </c:ext>
          </c:extLst>
        </c:ser>
        <c:ser>
          <c:idx val="9"/>
          <c:order val="7"/>
          <c:tx>
            <c:strRef>
              <c:f>'dane wom'!$B$54</c:f>
              <c:strCache>
                <c:ptCount val="1"/>
                <c:pt idx="0">
                  <c:v>16-17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wom'!$C$54:$G$54</c:f>
              <c:numCache>
                <c:formatCode>General</c:formatCode>
                <c:ptCount val="5"/>
                <c:pt idx="0">
                  <c:v>715</c:v>
                </c:pt>
                <c:pt idx="1">
                  <c:v>707</c:v>
                </c:pt>
                <c:pt idx="2">
                  <c:v>654</c:v>
                </c:pt>
                <c:pt idx="3">
                  <c:v>614</c:v>
                </c:pt>
                <c:pt idx="4">
                  <c:v>646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E5D-4F13-AE2E-565725F2C550}"/>
            </c:ext>
          </c:extLst>
        </c:ser>
        <c:ser>
          <c:idx val="10"/>
          <c:order val="8"/>
          <c:tx>
            <c:strRef>
              <c:f>'dane wom'!$B$55</c:f>
              <c:strCache>
                <c:ptCount val="1"/>
                <c:pt idx="0">
                  <c:v>18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wom'!$C$55:$G$55</c:f>
              <c:numCache>
                <c:formatCode>General</c:formatCode>
                <c:ptCount val="5"/>
                <c:pt idx="0">
                  <c:v>382</c:v>
                </c:pt>
                <c:pt idx="1">
                  <c:v>348</c:v>
                </c:pt>
                <c:pt idx="2">
                  <c:v>361</c:v>
                </c:pt>
                <c:pt idx="3">
                  <c:v>334</c:v>
                </c:pt>
                <c:pt idx="4">
                  <c:v>311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E5D-4F13-AE2E-565725F2C550}"/>
            </c:ext>
          </c:extLst>
        </c:ser>
        <c:ser>
          <c:idx val="11"/>
          <c:order val="9"/>
          <c:tx>
            <c:strRef>
              <c:f>'dane wom'!$B$56</c:f>
              <c:strCache>
                <c:ptCount val="1"/>
                <c:pt idx="0">
                  <c:v>19-20</c:v>
                </c:pt>
              </c:strCache>
            </c:strRef>
          </c:tx>
          <c:spPr>
            <a:solidFill>
              <a:srgbClr val="00B050"/>
            </a:solidFill>
            <a:ln w="31750"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wom'!$C$56:$G$56</c:f>
              <c:numCache>
                <c:formatCode>General</c:formatCode>
                <c:ptCount val="5"/>
                <c:pt idx="0">
                  <c:v>751</c:v>
                </c:pt>
                <c:pt idx="1">
                  <c:v>724</c:v>
                </c:pt>
                <c:pt idx="2">
                  <c:v>705</c:v>
                </c:pt>
                <c:pt idx="3">
                  <c:v>679</c:v>
                </c:pt>
                <c:pt idx="4">
                  <c:v>667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1E5D-4F13-AE2E-565725F2C550}"/>
            </c:ext>
          </c:extLst>
        </c:ser>
        <c:ser>
          <c:idx val="12"/>
          <c:order val="10"/>
          <c:tx>
            <c:strRef>
              <c:f>'dane wom'!$B$57</c:f>
              <c:strCache>
                <c:ptCount val="1"/>
                <c:pt idx="0">
                  <c:v>21-40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wom'!$C$57:$G$57</c:f>
              <c:numCache>
                <c:formatCode>General</c:formatCode>
                <c:ptCount val="5"/>
                <c:pt idx="0">
                  <c:v>11725</c:v>
                </c:pt>
                <c:pt idx="1">
                  <c:v>11365</c:v>
                </c:pt>
                <c:pt idx="2">
                  <c:v>10906</c:v>
                </c:pt>
                <c:pt idx="3">
                  <c:v>10571</c:v>
                </c:pt>
                <c:pt idx="4">
                  <c:v>10103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E5D-4F13-AE2E-565725F2C550}"/>
            </c:ext>
          </c:extLst>
        </c:ser>
        <c:ser>
          <c:idx val="13"/>
          <c:order val="11"/>
          <c:tx>
            <c:strRef>
              <c:f>'dane wom'!$B$58</c:f>
              <c:strCache>
                <c:ptCount val="1"/>
                <c:pt idx="0">
                  <c:v>41-60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wom'!$C$58:$G$58</c:f>
              <c:numCache>
                <c:formatCode>General</c:formatCode>
                <c:ptCount val="5"/>
                <c:pt idx="0">
                  <c:v>11922</c:v>
                </c:pt>
                <c:pt idx="1">
                  <c:v>11694</c:v>
                </c:pt>
                <c:pt idx="2">
                  <c:v>11609</c:v>
                </c:pt>
                <c:pt idx="3">
                  <c:v>11392</c:v>
                </c:pt>
                <c:pt idx="4">
                  <c:v>11380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1E5D-4F13-AE2E-565725F2C550}"/>
            </c:ext>
          </c:extLst>
        </c:ser>
        <c:ser>
          <c:idx val="14"/>
          <c:order val="12"/>
          <c:tx>
            <c:strRef>
              <c:f>'dane wom'!$B$59</c:f>
              <c:strCache>
                <c:ptCount val="1"/>
                <c:pt idx="0">
                  <c:v>61-64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wom'!$C$59:$G$59</c:f>
              <c:numCache>
                <c:formatCode>General</c:formatCode>
                <c:ptCount val="5"/>
                <c:pt idx="0">
                  <c:v>3787</c:v>
                </c:pt>
                <c:pt idx="1">
                  <c:v>3717</c:v>
                </c:pt>
                <c:pt idx="2">
                  <c:v>3658</c:v>
                </c:pt>
                <c:pt idx="3">
                  <c:v>3718</c:v>
                </c:pt>
                <c:pt idx="4">
                  <c:v>3694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1E5D-4F13-AE2E-565725F2C550}"/>
            </c:ext>
          </c:extLst>
        </c:ser>
        <c:ser>
          <c:idx val="15"/>
          <c:order val="13"/>
          <c:tx>
            <c:strRef>
              <c:f>'dane wom'!$B$60</c:f>
              <c:strCache>
                <c:ptCount val="1"/>
                <c:pt idx="0">
                  <c:v>65-70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wom'!$C$60:$G$60</c:f>
              <c:numCache>
                <c:formatCode>General</c:formatCode>
                <c:ptCount val="5"/>
                <c:pt idx="0">
                  <c:v>3218</c:v>
                </c:pt>
                <c:pt idx="1">
                  <c:v>3418</c:v>
                </c:pt>
                <c:pt idx="2">
                  <c:v>3531</c:v>
                </c:pt>
                <c:pt idx="3">
                  <c:v>3517</c:v>
                </c:pt>
                <c:pt idx="4">
                  <c:v>3465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1E5D-4F13-AE2E-565725F2C550}"/>
            </c:ext>
          </c:extLst>
        </c:ser>
        <c:ser>
          <c:idx val="16"/>
          <c:order val="14"/>
          <c:tx>
            <c:strRef>
              <c:f>'dane wom'!$B$61</c:f>
              <c:strCache>
                <c:ptCount val="1"/>
                <c:pt idx="0">
                  <c:v>71-81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wom'!$C$61:$G$61</c:f>
              <c:numCache>
                <c:formatCode>General</c:formatCode>
                <c:ptCount val="5"/>
                <c:pt idx="0">
                  <c:v>3016</c:v>
                </c:pt>
                <c:pt idx="1">
                  <c:v>3126</c:v>
                </c:pt>
                <c:pt idx="2">
                  <c:v>3338</c:v>
                </c:pt>
                <c:pt idx="3">
                  <c:v>3651</c:v>
                </c:pt>
                <c:pt idx="4">
                  <c:v>3987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1E5D-4F13-AE2E-565725F2C550}"/>
            </c:ext>
          </c:extLst>
        </c:ser>
        <c:ser>
          <c:idx val="0"/>
          <c:order val="15"/>
          <c:tx>
            <c:strRef>
              <c:f>'dane wom'!$B$62</c:f>
              <c:strCache>
                <c:ptCount val="1"/>
                <c:pt idx="0">
                  <c:v>powyżej 81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numRef>
              <c:f>'dane wom'!$C$46:$G$46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'dane wom'!$C$62:$G$62</c:f>
              <c:numCache>
                <c:formatCode>General</c:formatCode>
                <c:ptCount val="5"/>
                <c:pt idx="0">
                  <c:v>1733</c:v>
                </c:pt>
                <c:pt idx="1">
                  <c:v>1842</c:v>
                </c:pt>
                <c:pt idx="2">
                  <c:v>1901</c:v>
                </c:pt>
                <c:pt idx="3">
                  <c:v>1918</c:v>
                </c:pt>
                <c:pt idx="4">
                  <c:v>1919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1E5D-4F13-AE2E-565725F2C5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23995136"/>
        <c:axId val="35947072"/>
      </c:barChart>
      <c:catAx>
        <c:axId val="123995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b="1"/>
            </a:pPr>
            <a:endParaRPr lang="pl-PL"/>
          </a:p>
        </c:txPr>
        <c:crossAx val="35947072"/>
        <c:crosses val="autoZero"/>
        <c:auto val="1"/>
        <c:lblAlgn val="ctr"/>
        <c:lblOffset val="100"/>
        <c:noMultiLvlLbl val="0"/>
      </c:catAx>
      <c:valAx>
        <c:axId val="359470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/>
            </a:pPr>
            <a:endParaRPr lang="pl-PL"/>
          </a:p>
        </c:txPr>
        <c:crossAx val="12399513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spPr>
        <a:noFill/>
        <a:ln w="25400">
          <a:noFill/>
        </a:ln>
      </c:sp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 panose="020B0604020202020204" pitchFamily="34" charset="0"/>
          <a:ea typeface="Calibri"/>
          <a:cs typeface="Arial" panose="020B0604020202020204" pitchFamily="34" charset="0"/>
        </a:defRPr>
      </a:pPr>
      <a:endParaRPr lang="pl-PL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4.0567951318458417E-2"/>
                  <c:y val="0.34623650051028693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"/>
                  <c:y val="0.23443218935475579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0277214334009468"/>
                  <c:y val="4.9462357215755259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8796484110885733"/>
                  <c:y val="-4.3010745405004588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3022312373225151E-2"/>
                  <c:y val="-4.0860208134754356E-2"/>
                </c:manualLayout>
              </c:layout>
              <c:tx>
                <c:rich>
                  <a:bodyPr/>
                  <a:lstStyle/>
                  <a:p>
                    <a:r>
                      <a:rPr lang="en-US" sz="1100"/>
                      <a:t>obsługa administracyjna
2%</a:t>
                    </a:r>
                  </a:p>
                </c:rich>
              </c:tx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31372549019607832"/>
                  <c:y val="1.0752686351251147E-2"/>
                </c:manualLayout>
              </c:layout>
              <c:tx>
                <c:rich>
                  <a:bodyPr/>
                  <a:lstStyle/>
                  <a:p>
                    <a:r>
                      <a:rPr lang="en-US" sz="1100"/>
                      <a:t>pozostale zadania związane z gospodarką odpadami 
1%</a:t>
                    </a:r>
                  </a:p>
                </c:rich>
              </c:tx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pl-PL"/>
              </a:p>
            </c:txPr>
            <c:dLblPos val="outEnd"/>
            <c:showLegendKey val="1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'wykres koszty 08.11.'!$B$6:$B$11</c:f>
              <c:strCache>
                <c:ptCount val="6"/>
                <c:pt idx="0">
                  <c:v>Zagospodarowanie odpadów</c:v>
                </c:pt>
                <c:pt idx="1">
                  <c:v>Odbiór i transport  odpadów</c:v>
                </c:pt>
                <c:pt idx="2">
                  <c:v>PSZOK</c:v>
                </c:pt>
                <c:pt idx="3">
                  <c:v>Kampania informacyjna</c:v>
                </c:pt>
                <c:pt idx="4">
                  <c:v>obsługa administracyjna</c:v>
                </c:pt>
                <c:pt idx="5">
                  <c:v>pozostale zadania związane z gospodarką odpadami (poz.1000,1088)</c:v>
                </c:pt>
              </c:strCache>
            </c:strRef>
          </c:cat>
          <c:val>
            <c:numRef>
              <c:f>'wykres koszty 08.11.'!$E$6:$E$11</c:f>
              <c:numCache>
                <c:formatCode>General</c:formatCode>
                <c:ptCount val="6"/>
                <c:pt idx="0">
                  <c:v>53</c:v>
                </c:pt>
                <c:pt idx="1">
                  <c:v>36</c:v>
                </c:pt>
                <c:pt idx="2">
                  <c:v>7.3</c:v>
                </c:pt>
                <c:pt idx="3">
                  <c:v>0.5</c:v>
                </c:pt>
                <c:pt idx="4">
                  <c:v>2.2000000000000002</c:v>
                </c:pt>
                <c:pt idx="5">
                  <c:v>1.1000000000000001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920DD3-FD93-4F89-B24D-BBC18AC85003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AE6B87B-F4E4-4355-87EA-7D5CC702701D}">
      <dgm:prSet phldrT="[Tekst]" custT="1"/>
      <dgm:spPr/>
      <dgm:t>
        <a:bodyPr/>
        <a:lstStyle/>
        <a:p>
          <a:r>
            <a:rPr lang="pl-PL" sz="2400" dirty="0" smtClean="0"/>
            <a:t>Koszty funkcjonowania systemu gospodarki odpadami</a:t>
          </a:r>
          <a:endParaRPr lang="pl-PL" sz="2400" dirty="0"/>
        </a:p>
      </dgm:t>
    </dgm:pt>
    <dgm:pt modelId="{34F8A964-67A4-4544-82F1-4E3A97B89832}" type="parTrans" cxnId="{947AF0EE-4C9A-448E-A280-4998E0DE7378}">
      <dgm:prSet/>
      <dgm:spPr/>
      <dgm:t>
        <a:bodyPr/>
        <a:lstStyle/>
        <a:p>
          <a:endParaRPr lang="pl-PL"/>
        </a:p>
      </dgm:t>
    </dgm:pt>
    <dgm:pt modelId="{EFF60779-1805-4873-B9C8-E96B19879B6C}" type="sibTrans" cxnId="{947AF0EE-4C9A-448E-A280-4998E0DE7378}">
      <dgm:prSet/>
      <dgm:spPr/>
      <dgm:t>
        <a:bodyPr/>
        <a:lstStyle/>
        <a:p>
          <a:endParaRPr lang="pl-PL"/>
        </a:p>
      </dgm:t>
    </dgm:pt>
    <dgm:pt modelId="{57B7EC2F-7C23-4B19-BDD7-B093405AC8D2}">
      <dgm:prSet phldrT="[Teks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l-PL" sz="2400" dirty="0" smtClean="0"/>
            <a:t>Wszystkie nieruchomości:</a:t>
          </a:r>
        </a:p>
        <a:p>
          <a:r>
            <a:rPr lang="pl-PL" sz="2400" dirty="0" smtClean="0"/>
            <a:t>Jednorodzinne</a:t>
          </a:r>
        </a:p>
        <a:p>
          <a:r>
            <a:rPr lang="pl-PL" sz="2400" dirty="0" smtClean="0"/>
            <a:t>Wielolokalowe</a:t>
          </a:r>
        </a:p>
      </dgm:t>
    </dgm:pt>
    <dgm:pt modelId="{2D438ABA-F465-46C5-B012-2FEF525C76F2}" type="parTrans" cxnId="{7318944C-C1A1-42BC-8BBF-0F83C9481854}">
      <dgm:prSet/>
      <dgm:spPr/>
      <dgm:t>
        <a:bodyPr/>
        <a:lstStyle/>
        <a:p>
          <a:endParaRPr lang="pl-PL"/>
        </a:p>
      </dgm:t>
    </dgm:pt>
    <dgm:pt modelId="{AA68EB46-459E-4BE6-86B9-1783D12DD6C9}" type="sibTrans" cxnId="{7318944C-C1A1-42BC-8BBF-0F83C9481854}">
      <dgm:prSet/>
      <dgm:spPr/>
      <dgm:t>
        <a:bodyPr/>
        <a:lstStyle/>
        <a:p>
          <a:endParaRPr lang="pl-PL"/>
        </a:p>
      </dgm:t>
    </dgm:pt>
    <dgm:pt modelId="{CA5CE103-14B1-4A5F-9AA2-53E06A042FB2}">
      <dgm:prSet phldrT="[Tekst]" custT="1"/>
      <dgm:spPr/>
      <dgm:t>
        <a:bodyPr/>
        <a:lstStyle/>
        <a:p>
          <a:r>
            <a:rPr lang="pl-PL" sz="2000" dirty="0" smtClean="0"/>
            <a:t>od wody</a:t>
          </a:r>
        </a:p>
        <a:p>
          <a:r>
            <a:rPr lang="pl-PL" sz="2000" dirty="0" smtClean="0"/>
            <a:t>m</a:t>
          </a:r>
          <a:r>
            <a:rPr lang="pl-PL" sz="2000" dirty="0" smtClean="0">
              <a:latin typeface="Constantia"/>
            </a:rPr>
            <a:t>³</a:t>
          </a:r>
          <a:endParaRPr lang="pl-PL" sz="2000" dirty="0"/>
        </a:p>
      </dgm:t>
    </dgm:pt>
    <dgm:pt modelId="{13B04893-3C58-4585-9495-CC5258F5BFD4}" type="parTrans" cxnId="{DED3398D-A0F7-4D1B-817E-49518DE3C81C}">
      <dgm:prSet/>
      <dgm:spPr/>
      <dgm:t>
        <a:bodyPr/>
        <a:lstStyle/>
        <a:p>
          <a:endParaRPr lang="pl-PL"/>
        </a:p>
      </dgm:t>
    </dgm:pt>
    <dgm:pt modelId="{E636B018-2639-4DFB-8382-EC986B16CD3F}" type="sibTrans" cxnId="{DED3398D-A0F7-4D1B-817E-49518DE3C81C}">
      <dgm:prSet/>
      <dgm:spPr/>
      <dgm:t>
        <a:bodyPr/>
        <a:lstStyle/>
        <a:p>
          <a:endParaRPr lang="pl-PL"/>
        </a:p>
      </dgm:t>
    </dgm:pt>
    <dgm:pt modelId="{7A205C2F-A287-4632-AB03-D3F66342E462}" type="pres">
      <dgm:prSet presAssocID="{63920DD3-FD93-4F89-B24D-BBC18AC8500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C7ADAADB-BAB2-44CB-9946-F10795A7421A}" type="pres">
      <dgm:prSet presAssocID="{DAE6B87B-F4E4-4355-87EA-7D5CC702701D}" presName="vertOne" presStyleCnt="0"/>
      <dgm:spPr/>
    </dgm:pt>
    <dgm:pt modelId="{7C776FB3-F544-4F27-BB1C-E0BFD2632C80}" type="pres">
      <dgm:prSet presAssocID="{DAE6B87B-F4E4-4355-87EA-7D5CC702701D}" presName="txOne" presStyleLbl="node0" presStyleIdx="0" presStyleCnt="1" custScaleX="100023" custScaleY="22915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5EB80AA9-B230-4466-9E4D-5FB926130FEB}" type="pres">
      <dgm:prSet presAssocID="{DAE6B87B-F4E4-4355-87EA-7D5CC702701D}" presName="parTransOne" presStyleCnt="0"/>
      <dgm:spPr/>
    </dgm:pt>
    <dgm:pt modelId="{A011A1E2-1307-41B3-9610-D60057E334DA}" type="pres">
      <dgm:prSet presAssocID="{DAE6B87B-F4E4-4355-87EA-7D5CC702701D}" presName="horzOne" presStyleCnt="0"/>
      <dgm:spPr/>
    </dgm:pt>
    <dgm:pt modelId="{CDEDE553-CB71-42A1-B6E9-7A3F40A06A89}" type="pres">
      <dgm:prSet presAssocID="{57B7EC2F-7C23-4B19-BDD7-B093405AC8D2}" presName="vertTwo" presStyleCnt="0"/>
      <dgm:spPr/>
    </dgm:pt>
    <dgm:pt modelId="{BC0CBCFF-4EA4-4DFB-8564-2D46B295E17E}" type="pres">
      <dgm:prSet presAssocID="{57B7EC2F-7C23-4B19-BDD7-B093405AC8D2}" presName="txTwo" presStyleLbl="node2" presStyleIdx="0" presStyleCnt="1" custScaleX="46864" custScaleY="53359" custLinFactNeighborX="-4327" custLinFactNeighborY="40261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AF26DA40-E315-4173-9449-56D99B0BF819}" type="pres">
      <dgm:prSet presAssocID="{57B7EC2F-7C23-4B19-BDD7-B093405AC8D2}" presName="parTransTwo" presStyleCnt="0"/>
      <dgm:spPr/>
    </dgm:pt>
    <dgm:pt modelId="{480BD285-9388-4C43-9770-11511782A5EE}" type="pres">
      <dgm:prSet presAssocID="{57B7EC2F-7C23-4B19-BDD7-B093405AC8D2}" presName="horzTwo" presStyleCnt="0"/>
      <dgm:spPr/>
    </dgm:pt>
    <dgm:pt modelId="{35171D59-5A0E-4803-80CA-E81A2BA6F262}" type="pres">
      <dgm:prSet presAssocID="{CA5CE103-14B1-4A5F-9AA2-53E06A042FB2}" presName="vertThree" presStyleCnt="0"/>
      <dgm:spPr/>
    </dgm:pt>
    <dgm:pt modelId="{09A84786-8509-4FD1-AB8F-479BD9A7849C}" type="pres">
      <dgm:prSet presAssocID="{CA5CE103-14B1-4A5F-9AA2-53E06A042FB2}" presName="txThree" presStyleLbl="node3" presStyleIdx="0" presStyleCnt="1" custScaleX="37430" custScaleY="34810" custLinFactNeighborX="-3785" custLinFactNeighborY="-558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F56FAAB2-9AF7-4B6D-9807-27801DF2F909}" type="pres">
      <dgm:prSet presAssocID="{CA5CE103-14B1-4A5F-9AA2-53E06A042FB2}" presName="horzThree" presStyleCnt="0"/>
      <dgm:spPr/>
    </dgm:pt>
  </dgm:ptLst>
  <dgm:cxnLst>
    <dgm:cxn modelId="{DED3398D-A0F7-4D1B-817E-49518DE3C81C}" srcId="{57B7EC2F-7C23-4B19-BDD7-B093405AC8D2}" destId="{CA5CE103-14B1-4A5F-9AA2-53E06A042FB2}" srcOrd="0" destOrd="0" parTransId="{13B04893-3C58-4585-9495-CC5258F5BFD4}" sibTransId="{E636B018-2639-4DFB-8382-EC986B16CD3F}"/>
    <dgm:cxn modelId="{947AF0EE-4C9A-448E-A280-4998E0DE7378}" srcId="{63920DD3-FD93-4F89-B24D-BBC18AC85003}" destId="{DAE6B87B-F4E4-4355-87EA-7D5CC702701D}" srcOrd="0" destOrd="0" parTransId="{34F8A964-67A4-4544-82F1-4E3A97B89832}" sibTransId="{EFF60779-1805-4873-B9C8-E96B19879B6C}"/>
    <dgm:cxn modelId="{7318944C-C1A1-42BC-8BBF-0F83C9481854}" srcId="{DAE6B87B-F4E4-4355-87EA-7D5CC702701D}" destId="{57B7EC2F-7C23-4B19-BDD7-B093405AC8D2}" srcOrd="0" destOrd="0" parTransId="{2D438ABA-F465-46C5-B012-2FEF525C76F2}" sibTransId="{AA68EB46-459E-4BE6-86B9-1783D12DD6C9}"/>
    <dgm:cxn modelId="{6FE52742-278A-43CE-A90B-E190A9EE7B42}" type="presOf" srcId="{DAE6B87B-F4E4-4355-87EA-7D5CC702701D}" destId="{7C776FB3-F544-4F27-BB1C-E0BFD2632C80}" srcOrd="0" destOrd="0" presId="urn:microsoft.com/office/officeart/2005/8/layout/hierarchy4"/>
    <dgm:cxn modelId="{52864B28-AC26-4C27-9A9B-D84BA6A008DF}" type="presOf" srcId="{57B7EC2F-7C23-4B19-BDD7-B093405AC8D2}" destId="{BC0CBCFF-4EA4-4DFB-8564-2D46B295E17E}" srcOrd="0" destOrd="0" presId="urn:microsoft.com/office/officeart/2005/8/layout/hierarchy4"/>
    <dgm:cxn modelId="{3866539D-84F7-47D3-B5ED-470E3D732AE0}" type="presOf" srcId="{63920DD3-FD93-4F89-B24D-BBC18AC85003}" destId="{7A205C2F-A287-4632-AB03-D3F66342E462}" srcOrd="0" destOrd="0" presId="urn:microsoft.com/office/officeart/2005/8/layout/hierarchy4"/>
    <dgm:cxn modelId="{29CAF76F-1786-45DB-B1B6-92E3F2EAB615}" type="presOf" srcId="{CA5CE103-14B1-4A5F-9AA2-53E06A042FB2}" destId="{09A84786-8509-4FD1-AB8F-479BD9A7849C}" srcOrd="0" destOrd="0" presId="urn:microsoft.com/office/officeart/2005/8/layout/hierarchy4"/>
    <dgm:cxn modelId="{111C1FB7-9905-4F6F-9EC9-D2224BA7170C}" type="presParOf" srcId="{7A205C2F-A287-4632-AB03-D3F66342E462}" destId="{C7ADAADB-BAB2-44CB-9946-F10795A7421A}" srcOrd="0" destOrd="0" presId="urn:microsoft.com/office/officeart/2005/8/layout/hierarchy4"/>
    <dgm:cxn modelId="{6AC1A668-9BD8-46FB-A8D0-61012428564B}" type="presParOf" srcId="{C7ADAADB-BAB2-44CB-9946-F10795A7421A}" destId="{7C776FB3-F544-4F27-BB1C-E0BFD2632C80}" srcOrd="0" destOrd="0" presId="urn:microsoft.com/office/officeart/2005/8/layout/hierarchy4"/>
    <dgm:cxn modelId="{13999373-63C9-4780-87C3-6130E3B0FE65}" type="presParOf" srcId="{C7ADAADB-BAB2-44CB-9946-F10795A7421A}" destId="{5EB80AA9-B230-4466-9E4D-5FB926130FEB}" srcOrd="1" destOrd="0" presId="urn:microsoft.com/office/officeart/2005/8/layout/hierarchy4"/>
    <dgm:cxn modelId="{7A72574E-71D3-4B13-AA69-8CF86C9DAC88}" type="presParOf" srcId="{C7ADAADB-BAB2-44CB-9946-F10795A7421A}" destId="{A011A1E2-1307-41B3-9610-D60057E334DA}" srcOrd="2" destOrd="0" presId="urn:microsoft.com/office/officeart/2005/8/layout/hierarchy4"/>
    <dgm:cxn modelId="{E4877AAA-1686-4DF4-A747-235E1F9A5DBC}" type="presParOf" srcId="{A011A1E2-1307-41B3-9610-D60057E334DA}" destId="{CDEDE553-CB71-42A1-B6E9-7A3F40A06A89}" srcOrd="0" destOrd="0" presId="urn:microsoft.com/office/officeart/2005/8/layout/hierarchy4"/>
    <dgm:cxn modelId="{AFB595AC-69C7-4F68-B558-63DAD37C76B3}" type="presParOf" srcId="{CDEDE553-CB71-42A1-B6E9-7A3F40A06A89}" destId="{BC0CBCFF-4EA4-4DFB-8564-2D46B295E17E}" srcOrd="0" destOrd="0" presId="urn:microsoft.com/office/officeart/2005/8/layout/hierarchy4"/>
    <dgm:cxn modelId="{C1F824FE-638D-4F7C-8675-A70348883DD1}" type="presParOf" srcId="{CDEDE553-CB71-42A1-B6E9-7A3F40A06A89}" destId="{AF26DA40-E315-4173-9449-56D99B0BF819}" srcOrd="1" destOrd="0" presId="urn:microsoft.com/office/officeart/2005/8/layout/hierarchy4"/>
    <dgm:cxn modelId="{2EBCB1FE-4880-469C-A50F-F03DD8C4EA51}" type="presParOf" srcId="{CDEDE553-CB71-42A1-B6E9-7A3F40A06A89}" destId="{480BD285-9388-4C43-9770-11511782A5EE}" srcOrd="2" destOrd="0" presId="urn:microsoft.com/office/officeart/2005/8/layout/hierarchy4"/>
    <dgm:cxn modelId="{EF4C93A7-1378-46A8-8735-FB717E58283C}" type="presParOf" srcId="{480BD285-9388-4C43-9770-11511782A5EE}" destId="{35171D59-5A0E-4803-80CA-E81A2BA6F262}" srcOrd="0" destOrd="0" presId="urn:microsoft.com/office/officeart/2005/8/layout/hierarchy4"/>
    <dgm:cxn modelId="{1F2F5304-EB5E-4FC3-9277-008B67ACF9D8}" type="presParOf" srcId="{35171D59-5A0E-4803-80CA-E81A2BA6F262}" destId="{09A84786-8509-4FD1-AB8F-479BD9A7849C}" srcOrd="0" destOrd="0" presId="urn:microsoft.com/office/officeart/2005/8/layout/hierarchy4"/>
    <dgm:cxn modelId="{DC0C9ADC-89FA-47A6-B7A7-FC4A4B8B4FFA}" type="presParOf" srcId="{35171D59-5A0E-4803-80CA-E81A2BA6F262}" destId="{F56FAAB2-9AF7-4B6D-9807-27801DF2F90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776FB3-F544-4F27-BB1C-E0BFD2632C80}">
      <dsp:nvSpPr>
        <dsp:cNvPr id="0" name=""/>
        <dsp:cNvSpPr/>
      </dsp:nvSpPr>
      <dsp:spPr>
        <a:xfrm>
          <a:off x="2850" y="1617"/>
          <a:ext cx="7627147" cy="10037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/>
            <a:t>Koszty funkcjonowania systemu gospodarki odpadami</a:t>
          </a:r>
          <a:endParaRPr lang="pl-PL" sz="2400" kern="1200" dirty="0"/>
        </a:p>
      </dsp:txBody>
      <dsp:txXfrm>
        <a:off x="32250" y="31017"/>
        <a:ext cx="7568347" cy="944983"/>
      </dsp:txXfrm>
    </dsp:sp>
    <dsp:sp modelId="{BC0CBCFF-4EA4-4DFB-8564-2D46B295E17E}">
      <dsp:nvSpPr>
        <dsp:cNvPr id="0" name=""/>
        <dsp:cNvSpPr/>
      </dsp:nvSpPr>
      <dsp:spPr>
        <a:xfrm>
          <a:off x="1699690" y="1479053"/>
          <a:ext cx="3573564" cy="2337371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/>
            <a:t>Wszystkie nieruchomości: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/>
            <a:t>Jednorodzinne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/>
            <a:t>Wielolokalowe</a:t>
          </a:r>
        </a:p>
      </dsp:txBody>
      <dsp:txXfrm>
        <a:off x="1768149" y="1547512"/>
        <a:ext cx="3436646" cy="2200453"/>
      </dsp:txXfrm>
    </dsp:sp>
    <dsp:sp modelId="{09A84786-8509-4FD1-AB8F-479BD9A7849C}">
      <dsp:nvSpPr>
        <dsp:cNvPr id="0" name=""/>
        <dsp:cNvSpPr/>
      </dsp:nvSpPr>
      <dsp:spPr>
        <a:xfrm>
          <a:off x="2100710" y="3993716"/>
          <a:ext cx="2854184" cy="1524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od wody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m</a:t>
          </a:r>
          <a:r>
            <a:rPr lang="pl-PL" sz="2000" kern="1200" dirty="0" smtClean="0">
              <a:latin typeface="Constantia"/>
            </a:rPr>
            <a:t>³</a:t>
          </a:r>
          <a:endParaRPr lang="pl-PL" sz="2000" kern="1200" dirty="0"/>
        </a:p>
      </dsp:txBody>
      <dsp:txXfrm>
        <a:off x="2145371" y="4038377"/>
        <a:ext cx="2764862" cy="14355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0.66095</cdr:x>
      <cdr:y>0.55278</cdr:y>
    </cdr:from>
    <cdr:to>
      <cdr:x>0.80693</cdr:x>
      <cdr:y>0.77617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4139932" y="226262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pl-PL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895C1AA-45B5-466D-832E-55FD6A98B507}" type="datetimeFigureOut">
              <a:rPr lang="pl-PL" smtClean="0"/>
              <a:t>08.11.2021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A65E53-20C9-4179-A9D4-4AF501EF9F83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403648" y="6005986"/>
            <a:ext cx="5637010" cy="882119"/>
          </a:xfrm>
        </p:spPr>
        <p:txBody>
          <a:bodyPr>
            <a:normAutofit/>
          </a:bodyPr>
          <a:lstStyle/>
          <a:p>
            <a:pPr algn="ctr"/>
            <a:r>
              <a:rPr lang="pl-PL" sz="1600" i="1" dirty="0" smtClean="0"/>
              <a:t>8 listopada 2021 r.</a:t>
            </a:r>
            <a:endParaRPr lang="pl-PL" sz="1600" i="1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pl-PL" sz="4000" dirty="0" smtClean="0"/>
              <a:t>Metoda wyliczenia wysokości opłaty za gospodarowanie odpadami komunalnymi </a:t>
            </a: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123714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15616" y="404664"/>
            <a:ext cx="6400800" cy="537240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pl-PL" sz="9600" dirty="0" smtClean="0">
                <a:solidFill>
                  <a:srgbClr val="00B050"/>
                </a:solidFill>
              </a:rPr>
              <a:t>Porównanie stawek w innych miastach </a:t>
            </a:r>
          </a:p>
          <a:p>
            <a:pPr marL="45720" indent="0" algn="ctr">
              <a:buNone/>
            </a:pPr>
            <a:r>
              <a:rPr lang="pl-PL" sz="4800" dirty="0" smtClean="0">
                <a:solidFill>
                  <a:srgbClr val="00B050"/>
                </a:solidFill>
              </a:rPr>
              <a:t>(uchwały opublikowane w 2021 roku)</a:t>
            </a:r>
            <a:endParaRPr lang="pl-PL" sz="5600" dirty="0">
              <a:solidFill>
                <a:srgbClr val="00B050"/>
              </a:solidFill>
            </a:endParaRPr>
          </a:p>
          <a:p>
            <a:pPr marL="45720" indent="0" algn="ctr">
              <a:buNone/>
            </a:pPr>
            <a:endParaRPr lang="pl-PL" dirty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588876"/>
              </p:ext>
            </p:extLst>
          </p:nvPr>
        </p:nvGraphicFramePr>
        <p:xfrm>
          <a:off x="1835696" y="1268760"/>
          <a:ext cx="5112568" cy="4608510"/>
        </p:xfrm>
        <a:graphic>
          <a:graphicData uri="http://schemas.openxmlformats.org/drawingml/2006/table">
            <a:tbl>
              <a:tblPr/>
              <a:tblGrid>
                <a:gridCol w="2556284"/>
                <a:gridCol w="2556284"/>
              </a:tblGrid>
              <a:tr h="298286"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stawka za m</a:t>
                      </a:r>
                      <a:r>
                        <a:rPr lang="pl-P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onstantia"/>
                        </a:rPr>
                        <a:t>³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485">
                <a:tc>
                  <a:txBody>
                    <a:bodyPr/>
                    <a:lstStyle/>
                    <a:p>
                      <a:pPr algn="l" fontAlgn="b"/>
                      <a:r>
                        <a:rPr lang="pl-PL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Gmina Kołobrzeg</a:t>
                      </a:r>
                      <a:endParaRPr lang="pl-PL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10,00 </a:t>
                      </a:r>
                      <a:r>
                        <a:rPr lang="pl-P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485">
                <a:tc>
                  <a:txBody>
                    <a:bodyPr/>
                    <a:lstStyle/>
                    <a:p>
                      <a:pPr algn="l" fontAlgn="b"/>
                      <a:r>
                        <a:rPr lang="pl-PL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Ustonie Morskie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9,60 zł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485">
                <a:tc>
                  <a:txBody>
                    <a:bodyPr/>
                    <a:lstStyle/>
                    <a:p>
                      <a:pPr algn="l" fontAlgn="b"/>
                      <a:r>
                        <a:rPr lang="pl-PL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Białogard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11,00 zł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485">
                <a:tc>
                  <a:txBody>
                    <a:bodyPr/>
                    <a:lstStyle/>
                    <a:p>
                      <a:pPr algn="l" fontAlgn="b"/>
                      <a:r>
                        <a:rPr lang="pl-PL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Łódź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9,60 zł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485">
                <a:tc>
                  <a:txBody>
                    <a:bodyPr/>
                    <a:lstStyle/>
                    <a:p>
                      <a:pPr algn="l" fontAlgn="b"/>
                      <a:r>
                        <a:rPr lang="pl-PL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Dziwnów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7,00 zł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485">
                <a:tc>
                  <a:txBody>
                    <a:bodyPr/>
                    <a:lstStyle/>
                    <a:p>
                      <a:pPr algn="l" fontAlgn="b"/>
                      <a:r>
                        <a:rPr lang="pl-PL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Szczecin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8,80 zł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314">
                <a:tc>
                  <a:txBody>
                    <a:bodyPr/>
                    <a:lstStyle/>
                    <a:p>
                      <a:pPr algn="l" fontAlgn="b"/>
                      <a:r>
                        <a:rPr lang="pl-PL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Łeba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9,00 zł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68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4294967295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numCol="1"/>
          <a:lstStyle/>
          <a:p>
            <a:pPr marL="0" indent="0">
              <a:buNone/>
            </a:pPr>
            <a:r>
              <a:rPr lang="pl-PL" dirty="0" smtClean="0"/>
              <a:t>			</a:t>
            </a:r>
            <a:endParaRPr lang="pl-PL" dirty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525120"/>
              </p:ext>
            </p:extLst>
          </p:nvPr>
        </p:nvGraphicFramePr>
        <p:xfrm>
          <a:off x="467544" y="980728"/>
          <a:ext cx="8280920" cy="53750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3091"/>
                <a:gridCol w="3550229"/>
                <a:gridCol w="2627600"/>
              </a:tblGrid>
              <a:tr h="738629"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>
                          <a:effectLst/>
                        </a:rPr>
                        <a:t>Metoda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 smtClean="0">
                          <a:effectLst/>
                        </a:rPr>
                        <a:t>Wysokość</a:t>
                      </a:r>
                      <a:r>
                        <a:rPr lang="pl-PL" sz="1800" b="1" u="none" strike="noStrike" baseline="0" dirty="0" smtClean="0">
                          <a:effectLst/>
                        </a:rPr>
                        <a:t> stawki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252460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</a:rPr>
                        <a:t>art.6j ust.1 pkt 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effectLst/>
                        </a:rPr>
                        <a:t>liczba mieszkańców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2% </a:t>
                      </a: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przeciętnego miesięcznego dochodu rozporządzalnego na 1 osobę ogółem</a:t>
                      </a:r>
                    </a:p>
                    <a:p>
                      <a:pPr algn="l" fontAlgn="ctr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Stawka maksymalna</a:t>
                      </a:r>
                      <a:r>
                        <a:rPr lang="pl-PL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l" fontAlgn="ctr"/>
                      <a:r>
                        <a:rPr lang="pl-PL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38,38 zł/mieszkańca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808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</a:rPr>
                        <a:t>art.6j ust.1 pkt 2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effectLst/>
                        </a:rPr>
                        <a:t>zużyta woda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0,7% </a:t>
                      </a: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przeciętnego miesięcznego dochodu rozporządzalnego na 1 osobę ogółem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Stawka maksymalna 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13,43zł/m³ wody</a:t>
                      </a: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50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</a:rPr>
                        <a:t>art.6j ust. 1 pkt 3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effectLst/>
                        </a:rPr>
                        <a:t>powierzchnia lokalu mieszkalnego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0,08% </a:t>
                      </a: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przeciętnego miesięcznego dochodu rozporządzalnego na 1 osobę ogółem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Stawka maksymalna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1,53</a:t>
                      </a:r>
                      <a:r>
                        <a:rPr lang="pl-PL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zł/m² powierzchni lokalu mieszkalnego</a:t>
                      </a:r>
                      <a:endParaRPr lang="pl-PL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718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</a:rPr>
                        <a:t>art.6j ust.2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effectLst/>
                        </a:rPr>
                        <a:t>gospodarstwo domowe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5,6% </a:t>
                      </a: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przeciętnego miesięcznego dochodu rozporządzalnego na 1 osobę ogółem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Stawka maksymalna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107,46</a:t>
                      </a:r>
                      <a:r>
                        <a:rPr lang="pl-PL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zł/</a:t>
                      </a:r>
                      <a:r>
                        <a:rPr lang="pl-PL" sz="12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gosp.dom</a:t>
                      </a:r>
                      <a:r>
                        <a:rPr lang="pl-PL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pl-PL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58" marR="9158" marT="9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1619672" y="260648"/>
            <a:ext cx="6288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 smtClean="0">
                <a:solidFill>
                  <a:srgbClr val="00B050"/>
                </a:solidFill>
              </a:rPr>
              <a:t>Metody wyliczenia wysokości opłaty USTAWA</a:t>
            </a:r>
            <a:endParaRPr lang="pl-PL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280920" cy="14013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pl-PL" sz="2800" dirty="0" smtClean="0">
                <a:solidFill>
                  <a:srgbClr val="00B050"/>
                </a:solidFill>
              </a:rPr>
              <a:t>Proponowana metoda od wody</a:t>
            </a:r>
            <a:endParaRPr lang="pl-PL" sz="2800" dirty="0">
              <a:solidFill>
                <a:srgbClr val="00B05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25720093"/>
              </p:ext>
            </p:extLst>
          </p:nvPr>
        </p:nvGraphicFramePr>
        <p:xfrm>
          <a:off x="755576" y="908720"/>
          <a:ext cx="763284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trzałka w dół 4"/>
          <p:cNvSpPr/>
          <p:nvPr/>
        </p:nvSpPr>
        <p:spPr>
          <a:xfrm>
            <a:off x="3990009" y="1700808"/>
            <a:ext cx="504056" cy="92307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Strzałka w dół 5"/>
          <p:cNvSpPr/>
          <p:nvPr/>
        </p:nvSpPr>
        <p:spPr>
          <a:xfrm>
            <a:off x="4116023" y="4581128"/>
            <a:ext cx="252028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734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763688" y="2348880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2058990" y="265000"/>
            <a:ext cx="5197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dirty="0" smtClean="0">
                <a:solidFill>
                  <a:srgbClr val="00B050"/>
                </a:solidFill>
              </a:rPr>
              <a:t>Plusy i minusy metody od wody</a:t>
            </a:r>
            <a:endParaRPr lang="pl-PL" sz="2800" dirty="0">
              <a:solidFill>
                <a:srgbClr val="00B050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023945"/>
              </p:ext>
            </p:extLst>
          </p:nvPr>
        </p:nvGraphicFramePr>
        <p:xfrm>
          <a:off x="467544" y="1268760"/>
          <a:ext cx="8136904" cy="4447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23751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Plusy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Minusy</a:t>
                      </a:r>
                      <a:endParaRPr lang="pl-PL" dirty="0"/>
                    </a:p>
                  </a:txBody>
                  <a:tcPr/>
                </a:tc>
              </a:tr>
              <a:tr h="1058634">
                <a:tc>
                  <a:txBody>
                    <a:bodyPr/>
                    <a:lstStyle/>
                    <a:p>
                      <a:r>
                        <a:rPr lang="pl-PL" sz="1600" dirty="0" smtClean="0"/>
                        <a:t>Jedyna metoda,</a:t>
                      </a:r>
                      <a:r>
                        <a:rPr lang="pl-PL" sz="1600" baseline="0" dirty="0" smtClean="0"/>
                        <a:t> gdzie mieszkaniec ma wpływ na wysokość opłaty – kontrola zużycia wody na nieruchomości, dobra praktyka oszczędzania wody jako zasobu (metoda dynamiczna)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 smtClean="0"/>
                        <a:t>Deklaracje z nieruchomości składane w</a:t>
                      </a:r>
                      <a:r>
                        <a:rPr lang="pl-PL" sz="1600" baseline="0" dirty="0" smtClean="0"/>
                        <a:t> </a:t>
                      </a:r>
                      <a:r>
                        <a:rPr lang="pl-PL" sz="1600" dirty="0" smtClean="0"/>
                        <a:t>systemie rocznym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72306">
                <a:tc>
                  <a:txBody>
                    <a:bodyPr/>
                    <a:lstStyle/>
                    <a:p>
                      <a:r>
                        <a:rPr lang="pl-PL" sz="1600" dirty="0" smtClean="0"/>
                        <a:t>Opłatą objęte wszystkie nieruchomości – jeśli ktoś</a:t>
                      </a:r>
                      <a:r>
                        <a:rPr lang="pl-PL" sz="1600" baseline="0" dirty="0" smtClean="0"/>
                        <a:t> mieszka,</a:t>
                      </a:r>
                      <a:r>
                        <a:rPr lang="pl-PL" sz="1600" dirty="0" smtClean="0"/>
                        <a:t> jeśli</a:t>
                      </a:r>
                      <a:r>
                        <a:rPr lang="pl-PL" sz="1600" baseline="0" dirty="0" smtClean="0"/>
                        <a:t> prowadzony jest wynajem, jeśli ktoś przebywa okresowo - woda to pokaże </a:t>
                      </a:r>
                      <a:r>
                        <a:rPr lang="pl-PL" sz="1600" baseline="0" dirty="0" smtClean="0">
                          <a:solidFill>
                            <a:srgbClr val="FF0000"/>
                          </a:solidFill>
                        </a:rPr>
                        <a:t>(!)</a:t>
                      </a:r>
                      <a:endParaRPr lang="pl-PL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 smtClean="0"/>
                        <a:t>Ograniczenie</a:t>
                      </a:r>
                      <a:r>
                        <a:rPr lang="pl-PL" sz="1600" baseline="0" dirty="0" smtClean="0"/>
                        <a:t> ustawowe wysokości opłaty dla gospodarstwa domowego - </a:t>
                      </a:r>
                      <a:r>
                        <a:rPr lang="pl-PL" sz="1600" baseline="0" dirty="0" smtClean="0">
                          <a:solidFill>
                            <a:srgbClr val="FF0000"/>
                          </a:solidFill>
                        </a:rPr>
                        <a:t>7,8 %  </a:t>
                      </a:r>
                      <a:r>
                        <a:rPr lang="pl-PL" sz="1600" baseline="0" dirty="0" smtClean="0"/>
                        <a:t>przeciętnego miesięcznego dochodu rozporządzalnego na 1 osobę ogółem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aseline="0" dirty="0" smtClean="0"/>
                        <a:t>(w roku 2021 - </a:t>
                      </a:r>
                      <a:r>
                        <a:rPr lang="pl-PL" sz="1400" u="sng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149,68 zł/mc</a:t>
                      </a:r>
                      <a:r>
                        <a:rPr lang="pl-PL" sz="14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pl-PL" sz="14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545764">
                <a:tc>
                  <a:txBody>
                    <a:bodyPr/>
                    <a:lstStyle/>
                    <a:p>
                      <a:r>
                        <a:rPr lang="pl-PL" dirty="0" smtClean="0"/>
                        <a:t>Opłata</a:t>
                      </a:r>
                      <a:r>
                        <a:rPr lang="pl-PL" baseline="0" dirty="0" smtClean="0"/>
                        <a:t> najbardziej sprawiedliwa w korelacji z ilością osób zamieszkujących i produkcji odpadów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 smtClean="0"/>
                    </a:p>
                  </a:txBody>
                  <a:tcPr/>
                </a:tc>
              </a:tr>
              <a:tr h="545764">
                <a:tc>
                  <a:txBody>
                    <a:bodyPr/>
                    <a:lstStyle/>
                    <a:p>
                      <a:r>
                        <a:rPr lang="pl-PL" dirty="0" smtClean="0"/>
                        <a:t>Zbudowana</a:t>
                      </a:r>
                      <a:r>
                        <a:rPr lang="pl-PL" baseline="0" dirty="0" smtClean="0"/>
                        <a:t> baza danych kontrolnych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81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467544" y="116632"/>
            <a:ext cx="8280920" cy="86409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pl-PL" sz="2000" dirty="0" smtClean="0">
                <a:solidFill>
                  <a:srgbClr val="00B050"/>
                </a:solidFill>
              </a:rPr>
              <a:t>Proponowana nowa metoda- </a:t>
            </a:r>
          </a:p>
          <a:p>
            <a:pPr marL="45720" indent="0" algn="ctr">
              <a:buNone/>
            </a:pPr>
            <a:r>
              <a:rPr lang="pl-PL" sz="2000" dirty="0" smtClean="0">
                <a:solidFill>
                  <a:srgbClr val="00B050"/>
                </a:solidFill>
              </a:rPr>
              <a:t>nieruchomości jednorodzinne od wody; nieruchomości wielolokalowe od powierzchni lokalu mieszkalnego</a:t>
            </a:r>
            <a:br>
              <a:rPr lang="pl-PL" sz="2000" dirty="0" smtClean="0">
                <a:solidFill>
                  <a:srgbClr val="00B050"/>
                </a:solidFill>
              </a:rPr>
            </a:br>
            <a:endParaRPr lang="pl-PL" sz="2000" b="1" dirty="0">
              <a:solidFill>
                <a:srgbClr val="00B050"/>
              </a:solidFill>
            </a:endParaRPr>
          </a:p>
        </p:txBody>
      </p:sp>
      <p:sp>
        <p:nvSpPr>
          <p:cNvPr id="5" name="Strzałka w dół 4"/>
          <p:cNvSpPr/>
          <p:nvPr/>
        </p:nvSpPr>
        <p:spPr>
          <a:xfrm>
            <a:off x="2879018" y="1886633"/>
            <a:ext cx="504056" cy="79208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Strzałka w dół 5"/>
          <p:cNvSpPr/>
          <p:nvPr/>
        </p:nvSpPr>
        <p:spPr>
          <a:xfrm>
            <a:off x="6332616" y="1915735"/>
            <a:ext cx="504056" cy="79208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rostokąt zaokrąglony 6"/>
          <p:cNvSpPr/>
          <p:nvPr/>
        </p:nvSpPr>
        <p:spPr>
          <a:xfrm>
            <a:off x="1092116" y="1340768"/>
            <a:ext cx="712879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Koszty funkcjonowania systemu gospodarki odpadami</a:t>
            </a:r>
            <a:endParaRPr lang="pl-PL" dirty="0"/>
          </a:p>
        </p:txBody>
      </p:sp>
      <p:sp>
        <p:nvSpPr>
          <p:cNvPr id="10" name="Elipsa 9"/>
          <p:cNvSpPr/>
          <p:nvPr/>
        </p:nvSpPr>
        <p:spPr>
          <a:xfrm>
            <a:off x="1925595" y="2707823"/>
            <a:ext cx="2304256" cy="1152128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/>
              <a:t>Nieruchomości jednorodzinne</a:t>
            </a:r>
            <a:endParaRPr lang="pl-PL" sz="1600" dirty="0"/>
          </a:p>
        </p:txBody>
      </p:sp>
      <p:sp>
        <p:nvSpPr>
          <p:cNvPr id="11" name="Elipsa 10"/>
          <p:cNvSpPr/>
          <p:nvPr/>
        </p:nvSpPr>
        <p:spPr>
          <a:xfrm>
            <a:off x="5459762" y="2780928"/>
            <a:ext cx="2304256" cy="11521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/>
              <a:t>Nieruchomości wielolokalowe</a:t>
            </a:r>
          </a:p>
        </p:txBody>
      </p:sp>
      <p:sp>
        <p:nvSpPr>
          <p:cNvPr id="12" name="Prostokąt 11"/>
          <p:cNvSpPr/>
          <p:nvPr/>
        </p:nvSpPr>
        <p:spPr>
          <a:xfrm>
            <a:off x="1263685" y="4150663"/>
            <a:ext cx="1425838" cy="542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/>
              <a:t>od wody</a:t>
            </a:r>
          </a:p>
          <a:p>
            <a:pPr algn="ctr"/>
            <a:r>
              <a:rPr lang="pl-PL" sz="1600" dirty="0" smtClean="0"/>
              <a:t>m</a:t>
            </a:r>
            <a:r>
              <a:rPr lang="pl-PL" sz="1600" dirty="0" smtClean="0">
                <a:latin typeface="Constantia"/>
              </a:rPr>
              <a:t>³</a:t>
            </a:r>
            <a:endParaRPr lang="pl-PL" sz="1600" dirty="0"/>
          </a:p>
        </p:txBody>
      </p:sp>
      <p:sp>
        <p:nvSpPr>
          <p:cNvPr id="13" name="Prostokąt 12"/>
          <p:cNvSpPr/>
          <p:nvPr/>
        </p:nvSpPr>
        <p:spPr>
          <a:xfrm>
            <a:off x="5006919" y="4318991"/>
            <a:ext cx="3567787" cy="7474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o</a:t>
            </a:r>
            <a:r>
              <a:rPr lang="pl-PL" sz="1600" dirty="0" smtClean="0"/>
              <a:t>d powierzchni lokalu mieszkalnego </a:t>
            </a:r>
          </a:p>
          <a:p>
            <a:pPr algn="ctr"/>
            <a:r>
              <a:rPr lang="pl-PL" sz="1600" dirty="0" smtClean="0"/>
              <a:t>m</a:t>
            </a:r>
            <a:r>
              <a:rPr lang="pl-PL" sz="1600" dirty="0" smtClean="0">
                <a:latin typeface="Constantia"/>
              </a:rPr>
              <a:t>²</a:t>
            </a:r>
            <a:endParaRPr lang="pl-PL" sz="1600" dirty="0"/>
          </a:p>
        </p:txBody>
      </p:sp>
      <p:cxnSp>
        <p:nvCxnSpPr>
          <p:cNvPr id="19" name="Łącznik prosty ze strzałką 18"/>
          <p:cNvCxnSpPr/>
          <p:nvPr/>
        </p:nvCxnSpPr>
        <p:spPr>
          <a:xfrm flipH="1">
            <a:off x="2301930" y="3608581"/>
            <a:ext cx="432048" cy="50273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Łącznik prosty ze strzałką 22"/>
          <p:cNvCxnSpPr/>
          <p:nvPr/>
        </p:nvCxnSpPr>
        <p:spPr>
          <a:xfrm>
            <a:off x="6660927" y="3675681"/>
            <a:ext cx="496270" cy="61741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az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957" y="5301208"/>
            <a:ext cx="1411610" cy="1350896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5248000"/>
            <a:ext cx="1411610" cy="135089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962" y="5701898"/>
            <a:ext cx="625599" cy="66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203" y="5724878"/>
            <a:ext cx="885828" cy="68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pole tekstowe 19"/>
          <p:cNvSpPr txBox="1"/>
          <p:nvPr/>
        </p:nvSpPr>
        <p:spPr>
          <a:xfrm>
            <a:off x="6490450" y="5422658"/>
            <a:ext cx="4186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600" b="1" dirty="0" smtClean="0">
                <a:solidFill>
                  <a:srgbClr val="FF0000"/>
                </a:solidFill>
              </a:rPr>
              <a:t>=</a:t>
            </a:r>
            <a:endParaRPr lang="pl-PL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4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763688" y="2348880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467625" y="265000"/>
            <a:ext cx="83799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dirty="0" smtClean="0">
                <a:solidFill>
                  <a:srgbClr val="00B050"/>
                </a:solidFill>
              </a:rPr>
              <a:t>Plusy i minusy metody-</a:t>
            </a:r>
            <a:r>
              <a:rPr lang="pl-PL" sz="2000" b="1" dirty="0" smtClean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pl-PL" sz="2000" dirty="0" smtClean="0">
                <a:solidFill>
                  <a:srgbClr val="00B050"/>
                </a:solidFill>
              </a:rPr>
              <a:t>nieruchomości jednorodzinne od wody; wielolokalowe od powierzchni</a:t>
            </a:r>
            <a:endParaRPr lang="pl-PL" sz="2000" dirty="0">
              <a:solidFill>
                <a:srgbClr val="00B050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502111"/>
              </p:ext>
            </p:extLst>
          </p:nvPr>
        </p:nvGraphicFramePr>
        <p:xfrm>
          <a:off x="467544" y="1052736"/>
          <a:ext cx="8136904" cy="534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453534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Plusy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Minusy</a:t>
                      </a:r>
                      <a:endParaRPr lang="pl-PL" dirty="0"/>
                    </a:p>
                  </a:txBody>
                  <a:tcPr/>
                </a:tc>
              </a:tr>
              <a:tr h="919958">
                <a:tc>
                  <a:txBody>
                    <a:bodyPr/>
                    <a:lstStyle/>
                    <a:p>
                      <a:r>
                        <a:rPr lang="pl-PL" sz="1600" dirty="0" smtClean="0"/>
                        <a:t>Deklaracje z nieruchomości</a:t>
                      </a:r>
                    </a:p>
                    <a:p>
                      <a:r>
                        <a:rPr lang="pl-PL" sz="1600" dirty="0" smtClean="0"/>
                        <a:t>wielolokalowych składane</a:t>
                      </a:r>
                      <a:r>
                        <a:rPr lang="pl-PL" sz="1600" baseline="0" dirty="0" smtClean="0"/>
                        <a:t> </a:t>
                      </a:r>
                      <a:r>
                        <a:rPr lang="pl-PL" sz="1600" dirty="0" smtClean="0"/>
                        <a:t>raz (brak cykliczności rocznej)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 smtClean="0"/>
                        <a:t>Taka sama opłata dla</a:t>
                      </a:r>
                      <a:r>
                        <a:rPr lang="pl-PL" sz="1600" baseline="0" dirty="0" smtClean="0"/>
                        <a:t> 1 osoby co dla 5 osób (strumień odpadów nieporównywalny między 1 osobą a 5 osobami do odebrania i zagospodarowania </a:t>
                      </a:r>
                      <a:r>
                        <a:rPr lang="pl-PL" sz="1600" baseline="0" dirty="0" smtClean="0">
                          <a:solidFill>
                            <a:srgbClr val="FF0000"/>
                          </a:solidFill>
                        </a:rPr>
                        <a:t>(!)</a:t>
                      </a:r>
                      <a:r>
                        <a:rPr lang="pl-PL" sz="16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pl-PL" sz="16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pl-PL" sz="1600" baseline="0" dirty="0" smtClean="0">
                          <a:solidFill>
                            <a:schemeClr val="tx1"/>
                          </a:solidFill>
                        </a:rPr>
                        <a:t>(metoda stała)</a:t>
                      </a:r>
                      <a:endParaRPr lang="pl-PL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72306">
                <a:tc>
                  <a:txBody>
                    <a:bodyPr/>
                    <a:lstStyle/>
                    <a:p>
                      <a:r>
                        <a:rPr lang="pl-PL" sz="1600" dirty="0" smtClean="0"/>
                        <a:t>Co do zasady opłatą objęte wszystkie lokale mieszkalne na nieruchomościach </a:t>
                      </a:r>
                    </a:p>
                    <a:p>
                      <a:r>
                        <a:rPr lang="pl-PL" sz="1600" dirty="0" smtClean="0"/>
                        <a:t>wielolokalowych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aseline="0" dirty="0" smtClean="0"/>
                        <a:t>Brak zrozumienia dla tożsamej wysokości opłaty dla małych i dużych lokali mieszkalnych</a:t>
                      </a:r>
                    </a:p>
                  </a:txBody>
                  <a:tcPr/>
                </a:tc>
              </a:tr>
              <a:tr h="545764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 smtClean="0"/>
                        <a:t>Brak bazy danych kontrolnych</a:t>
                      </a:r>
                      <a:r>
                        <a:rPr lang="pl-PL" sz="1600" baseline="0" dirty="0" smtClean="0"/>
                        <a:t> do weryfikacji informacji zawartych w deklaracji (weryfikacja danych w późniejszym czasie)</a:t>
                      </a:r>
                      <a:endParaRPr lang="pl-PL" sz="1600" dirty="0" smtClean="0"/>
                    </a:p>
                  </a:txBody>
                  <a:tcPr/>
                </a:tc>
              </a:tr>
              <a:tr h="545764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 smtClean="0"/>
                        <a:t>Wyłączanie</a:t>
                      </a:r>
                      <a:r>
                        <a:rPr lang="pl-PL" sz="1600" baseline="0" dirty="0" smtClean="0"/>
                        <a:t> się lokali mieszkalnych z systemu na podstawie oświadczenia NIE MIESZKAM/LOKATA KAPITAŁU – brak opłaty</a:t>
                      </a:r>
                    </a:p>
                  </a:txBody>
                  <a:tcPr/>
                </a:tc>
              </a:tr>
              <a:tr h="545764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 smtClean="0"/>
                        <a:t>Deklaracje z nieruchomości          jednorodzinnych składane w</a:t>
                      </a:r>
                      <a:r>
                        <a:rPr lang="pl-PL" sz="1600" baseline="0" dirty="0" smtClean="0"/>
                        <a:t> </a:t>
                      </a:r>
                      <a:r>
                        <a:rPr lang="pl-PL" sz="1600" dirty="0" smtClean="0"/>
                        <a:t>systemie rocznym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02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1220020080"/>
              </p:ext>
            </p:extLst>
          </p:nvPr>
        </p:nvGraphicFramePr>
        <p:xfrm>
          <a:off x="971600" y="1196752"/>
          <a:ext cx="734481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539552" y="536643"/>
            <a:ext cx="7694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rgbClr val="00B050"/>
                </a:solidFill>
              </a:rPr>
              <a:t>Dane demograficzne </a:t>
            </a:r>
            <a:r>
              <a:rPr lang="pl-PL" sz="1400" b="1" dirty="0" smtClean="0">
                <a:solidFill>
                  <a:srgbClr val="00B050"/>
                </a:solidFill>
              </a:rPr>
              <a:t>(źródło Wydział Obsługi Mieszkańców Urzędu Miasta Kołobrzeg</a:t>
            </a:r>
            <a:endParaRPr lang="pl-PL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18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187624" y="620688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 smtClean="0">
                <a:solidFill>
                  <a:srgbClr val="00B050"/>
                </a:solidFill>
              </a:rPr>
              <a:t>Struktura demograficzna – liczba gospodarstw domowych </a:t>
            </a:r>
            <a:endParaRPr lang="pl-PL" dirty="0">
              <a:solidFill>
                <a:srgbClr val="00B050"/>
              </a:solidFill>
            </a:endParaRPr>
          </a:p>
        </p:txBody>
      </p:sp>
      <p:graphicFrame>
        <p:nvGraphicFramePr>
          <p:cNvPr id="7" name="Obi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076990"/>
              </p:ext>
            </p:extLst>
          </p:nvPr>
        </p:nvGraphicFramePr>
        <p:xfrm>
          <a:off x="1079612" y="1196752"/>
          <a:ext cx="3744416" cy="4747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Arkusz" r:id="rId4" imgW="3057682" imgH="3876801" progId="Excel.Sheet.12">
                  <p:embed/>
                </p:oleObj>
              </mc:Choice>
              <mc:Fallback>
                <p:oleObj name="Arkusz" r:id="rId4" imgW="3057682" imgH="387680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9612" y="1196752"/>
                        <a:ext cx="3744416" cy="47475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5610391" y="1556792"/>
            <a:ext cx="3341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Łączna liczna gospodarstw, gdzie mieszka 1 lub 2 osoby</a:t>
            </a:r>
          </a:p>
          <a:p>
            <a:r>
              <a:rPr lang="pl-PL" b="1" dirty="0" smtClean="0"/>
              <a:t>9510 </a:t>
            </a:r>
            <a:r>
              <a:rPr lang="pl-PL" b="1" dirty="0" err="1" smtClean="0"/>
              <a:t>gosp.dom</a:t>
            </a:r>
            <a:r>
              <a:rPr lang="pl-PL" b="1" dirty="0" smtClean="0"/>
              <a:t>. </a:t>
            </a:r>
            <a:r>
              <a:rPr lang="pl-PL" dirty="0" smtClean="0">
                <a:solidFill>
                  <a:srgbClr val="FF0000"/>
                </a:solidFill>
              </a:rPr>
              <a:t>(!)</a:t>
            </a: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5619855" y="2996952"/>
            <a:ext cx="321008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smtClean="0"/>
              <a:t>Liczba mieszkań (wg GUS)</a:t>
            </a:r>
          </a:p>
          <a:p>
            <a:r>
              <a:rPr lang="pl-PL" sz="1600" dirty="0" smtClean="0"/>
              <a:t>26.500</a:t>
            </a:r>
          </a:p>
          <a:p>
            <a:r>
              <a:rPr lang="pl-PL" sz="1600" dirty="0" smtClean="0"/>
              <a:t>Liczba </a:t>
            </a:r>
            <a:r>
              <a:rPr lang="pl-PL" sz="1600" dirty="0" err="1" smtClean="0"/>
              <a:t>gosp.dom</a:t>
            </a:r>
            <a:r>
              <a:rPr lang="pl-PL" sz="1600" dirty="0" smtClean="0"/>
              <a:t>. (wg deklaracji)</a:t>
            </a:r>
          </a:p>
          <a:p>
            <a:r>
              <a:rPr lang="pl-PL" sz="1600" dirty="0" smtClean="0"/>
              <a:t>26.450</a:t>
            </a:r>
          </a:p>
          <a:p>
            <a:r>
              <a:rPr lang="pl-PL" sz="1600" dirty="0" smtClean="0"/>
              <a:t>Podział nieruchomości (wg deklaracji)</a:t>
            </a:r>
          </a:p>
          <a:p>
            <a:r>
              <a:rPr lang="pl-PL" sz="1600" dirty="0" smtClean="0"/>
              <a:t>2525 n. jednorodzinnych</a:t>
            </a:r>
          </a:p>
          <a:p>
            <a:r>
              <a:rPr lang="pl-PL" sz="1600" dirty="0" smtClean="0"/>
              <a:t>805 n. wielolokalowych</a:t>
            </a:r>
            <a:endParaRPr lang="pl-PL" sz="1600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5687861" y="5517232"/>
            <a:ext cx="3266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smtClean="0"/>
              <a:t>10 % nieruchomości, to domki jednorodzinne (wg GUS)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322012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ole tekstowe 10"/>
          <p:cNvSpPr txBox="1"/>
          <p:nvPr/>
        </p:nvSpPr>
        <p:spPr>
          <a:xfrm>
            <a:off x="763139" y="204609"/>
            <a:ext cx="772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 smtClean="0">
                <a:solidFill>
                  <a:srgbClr val="00B050"/>
                </a:solidFill>
              </a:rPr>
              <a:t>Koszty funkcjonowania systemu gospodarki odpadami na rok 2022</a:t>
            </a:r>
            <a:endParaRPr lang="pl-PL" sz="2000" dirty="0">
              <a:solidFill>
                <a:srgbClr val="00B050"/>
              </a:solidFill>
            </a:endParaRPr>
          </a:p>
        </p:txBody>
      </p:sp>
      <p:graphicFrame>
        <p:nvGraphicFramePr>
          <p:cNvPr id="13" name="Wykres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082582"/>
              </p:ext>
            </p:extLst>
          </p:nvPr>
        </p:nvGraphicFramePr>
        <p:xfrm>
          <a:off x="107504" y="1052736"/>
          <a:ext cx="8903394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pole tekstowe 11"/>
          <p:cNvSpPr txBox="1"/>
          <p:nvPr/>
        </p:nvSpPr>
        <p:spPr>
          <a:xfrm>
            <a:off x="610211" y="5877272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(!)</a:t>
            </a: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7812360" y="6214338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(!)</a:t>
            </a:r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16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czny">
  <a:themeElements>
    <a:clrScheme name="Aerodynamiczny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czny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czny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</TotalTime>
  <Words>524</Words>
  <Application>Microsoft Office PowerPoint</Application>
  <PresentationFormat>Pokaz na ekranie (4:3)</PresentationFormat>
  <Paragraphs>107</Paragraphs>
  <Slides>10</Slides>
  <Notes>0</Notes>
  <HiddenSlides>0</HiddenSlides>
  <MMClips>0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2" baseType="lpstr">
      <vt:lpstr>Aerodynamiczny</vt:lpstr>
      <vt:lpstr>Arkusz</vt:lpstr>
      <vt:lpstr>Metoda wyliczenia wysokości opłaty za gospodarowanie odpadami komunalnymi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Metoda wyliczenia wysokości opłaty za gospodarowanie odpadami komunalnymi</dc:title>
  <dc:creator>Karolina Romanowska</dc:creator>
  <cp:lastModifiedBy>epelechata</cp:lastModifiedBy>
  <cp:revision>24</cp:revision>
  <cp:lastPrinted>2021-11-08T10:39:53Z</cp:lastPrinted>
  <dcterms:created xsi:type="dcterms:W3CDTF">2021-11-08T07:16:47Z</dcterms:created>
  <dcterms:modified xsi:type="dcterms:W3CDTF">2021-11-08T10:42:10Z</dcterms:modified>
</cp:coreProperties>
</file>